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8" r:id="rId2"/>
    <p:sldId id="327" r:id="rId3"/>
    <p:sldId id="355" r:id="rId4"/>
    <p:sldId id="338" r:id="rId5"/>
    <p:sldId id="340" r:id="rId6"/>
    <p:sldId id="339" r:id="rId7"/>
    <p:sldId id="330" r:id="rId8"/>
    <p:sldId id="322" r:id="rId9"/>
    <p:sldId id="323" r:id="rId10"/>
    <p:sldId id="324" r:id="rId11"/>
    <p:sldId id="325" r:id="rId12"/>
    <p:sldId id="336" r:id="rId13"/>
    <p:sldId id="328" r:id="rId14"/>
    <p:sldId id="341" r:id="rId15"/>
    <p:sldId id="351" r:id="rId16"/>
    <p:sldId id="352" r:id="rId17"/>
    <p:sldId id="342" r:id="rId18"/>
    <p:sldId id="332" r:id="rId19"/>
    <p:sldId id="343" r:id="rId20"/>
    <p:sldId id="344" r:id="rId21"/>
    <p:sldId id="333" r:id="rId22"/>
    <p:sldId id="329" r:id="rId23"/>
    <p:sldId id="345" r:id="rId24"/>
    <p:sldId id="346" r:id="rId25"/>
    <p:sldId id="347" r:id="rId26"/>
    <p:sldId id="348" r:id="rId27"/>
    <p:sldId id="349" r:id="rId28"/>
    <p:sldId id="353" r:id="rId29"/>
    <p:sldId id="354" r:id="rId30"/>
    <p:sldId id="314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546A"/>
    <a:srgbClr val="4F2270"/>
    <a:srgbClr val="01242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5" d="100"/>
          <a:sy n="65" d="100"/>
        </p:scale>
        <p:origin x="-67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5BFD0-3469-408D-B1CD-DAE2E17F09B9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A76D5-65F1-48BE-9AEE-100CB79E72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7441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A76D5-65F1-48BE-9AEE-100CB79E729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444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135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889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9076DD8-7964-454D-B452-6EEE4C4E3C7F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B2BA6D5-CB15-499E-B123-CE652411B6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495" indent="-247015" algn="l" rtl="0" eaLnBrk="1" latinLnBrk="0" hangingPunct="1">
        <a:spcBef>
          <a:spcPts val="300"/>
        </a:spcBef>
        <a:buClr>
          <a:schemeClr val="accent2"/>
        </a:buClr>
        <a:buFont typeface="Georgia" panose="02040502050405020303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290" indent="-21971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830" indent="-201295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9001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09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3009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101" y="2748234"/>
            <a:ext cx="11344939" cy="2047049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latin typeface="+mn-lt"/>
              </a:rPr>
              <a:t/>
            </a:r>
            <a:br>
              <a:rPr lang="ru-RU" sz="4400" b="1" dirty="0" smtClean="0">
                <a:latin typeface="+mn-lt"/>
              </a:rPr>
            </a:br>
            <a:r>
              <a:rPr lang="ru-RU" sz="4400" b="1" dirty="0" smtClean="0">
                <a:latin typeface="+mn-lt"/>
              </a:rPr>
              <a:t/>
            </a:r>
            <a:br>
              <a:rPr lang="ru-RU" sz="4400" b="1" dirty="0" smtClean="0">
                <a:latin typeface="+mn-lt"/>
              </a:rPr>
            </a:br>
            <a:r>
              <a:rPr lang="ru-RU" sz="3600" dirty="0" smtClean="0">
                <a:latin typeface="Georgia" panose="02040502050405020303" pitchFamily="18" charset="0"/>
                <a:cs typeface="Arial" panose="020B0604020202020204" pitchFamily="34" charset="0"/>
              </a:rPr>
              <a:t>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роектный семинар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Безопасное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детство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: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как обеспечить поддержку, защиту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и 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помощь ребенку и его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семье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(в рамках краевых августовских мероприятий)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3600" b="1" dirty="0" smtClean="0">
                <a:latin typeface="Georgia" panose="02040502050405020303" pitchFamily="18" charset="0"/>
                <a:cs typeface="Arial" panose="020B0604020202020204" pitchFamily="34" charset="0"/>
              </a:rPr>
              <a:t/>
            </a:r>
            <a:br>
              <a:rPr lang="ru-RU" sz="3600" b="1" dirty="0" smtClean="0">
                <a:latin typeface="Georgia" panose="02040502050405020303" pitchFamily="18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4F2270"/>
                </a:solidFill>
              </a:rPr>
              <a:t/>
            </a:r>
            <a:br>
              <a:rPr lang="ru-RU" sz="3600" dirty="0" smtClean="0">
                <a:solidFill>
                  <a:srgbClr val="4F2270"/>
                </a:solidFill>
              </a:rPr>
            </a:b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058730" y="5007935"/>
            <a:ext cx="10185991" cy="1701209"/>
          </a:xfrm>
        </p:spPr>
        <p:txBody>
          <a:bodyPr>
            <a:normAutofit fontScale="47500" lnSpcReduction="20000"/>
          </a:bodyPr>
          <a:lstStyle/>
          <a:p>
            <a:pPr marL="109855" indent="0" algn="ctr">
              <a:buNone/>
            </a:pPr>
            <a:endParaRPr lang="ru-RU" sz="4200" dirty="0" smtClean="0">
              <a:solidFill>
                <a:srgbClr val="4F2270"/>
              </a:solidFill>
            </a:endParaRPr>
          </a:p>
          <a:p>
            <a:pPr marL="109855" indent="0" algn="ctr">
              <a:buNone/>
            </a:pPr>
            <a:endParaRPr lang="ru-RU" sz="4200" dirty="0" smtClean="0">
              <a:solidFill>
                <a:srgbClr val="4F2270"/>
              </a:solidFill>
            </a:endParaRPr>
          </a:p>
          <a:p>
            <a:pPr marL="109855" indent="0" algn="ctr">
              <a:buNone/>
            </a:pPr>
            <a:endParaRPr lang="ru-RU" sz="33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09855" indent="0" algn="ctr">
              <a:buNone/>
            </a:pPr>
            <a:r>
              <a:rPr lang="ru-RU" sz="6000" dirty="0">
                <a:solidFill>
                  <a:schemeClr val="tx2">
                    <a:lumMod val="75000"/>
                  </a:schemeClr>
                </a:solidFill>
              </a:rPr>
              <a:t>25 августа 2026  г</a:t>
            </a: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ru-RU" sz="6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</a:rPr>
              <a:t>г. Чусовой</a:t>
            </a:r>
            <a:endParaRPr lang="ru-RU" sz="6000" dirty="0">
              <a:solidFill>
                <a:schemeClr val="tx2">
                  <a:lumMod val="75000"/>
                </a:schemeClr>
              </a:solidFill>
            </a:endParaRPr>
          </a:p>
          <a:p>
            <a:pPr marL="109855" indent="0">
              <a:buNone/>
            </a:pPr>
            <a:endParaRPr lang="ru-RU" dirty="0"/>
          </a:p>
          <a:p>
            <a:pPr marL="109855" indent="0">
              <a:buNone/>
            </a:pPr>
            <a:endParaRPr lang="ru-RU" dirty="0" smtClean="0"/>
          </a:p>
          <a:p>
            <a:pPr marL="109855" indent="0">
              <a:buNone/>
            </a:pPr>
            <a:endParaRPr lang="ru-RU" dirty="0"/>
          </a:p>
          <a:p>
            <a:pPr marL="109855" indent="0">
              <a:buNone/>
            </a:pPr>
            <a:endParaRPr lang="ru-RU" dirty="0" smtClean="0"/>
          </a:p>
        </p:txBody>
      </p:sp>
      <p:pic>
        <p:nvPicPr>
          <p:cNvPr id="11268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9827" y="487519"/>
            <a:ext cx="2918429" cy="1462133"/>
          </a:xfrm>
          <a:prstGeom prst="rect">
            <a:avLst/>
          </a:prstGeom>
          <a:noFill/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0929" y="788357"/>
            <a:ext cx="1613217" cy="95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806456" y="28707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3794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78995" y="686133"/>
            <a:ext cx="839972" cy="1132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229" y="947956"/>
            <a:ext cx="10972800" cy="79578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+mn-lt"/>
              </a:rPr>
              <a:t>Практика </a:t>
            </a:r>
            <a:r>
              <a:rPr lang="ru-RU" b="1" dirty="0" err="1" smtClean="0">
                <a:solidFill>
                  <a:srgbClr val="FF0000"/>
                </a:solidFill>
                <a:latin typeface="+mn-lt"/>
              </a:rPr>
              <a:t>ТриШ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4897" y="1658679"/>
            <a:ext cx="11730445" cy="4944140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ru-RU" sz="4100" b="1" dirty="0" smtClean="0">
                <a:solidFill>
                  <a:srgbClr val="FF0000"/>
                </a:solidFill>
                <a:ea typeface="+mj-ea"/>
                <a:cs typeface="+mj-cs"/>
              </a:rPr>
              <a:t>ШАРМ</a:t>
            </a: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 – привлекательность, </a:t>
            </a:r>
            <a:r>
              <a:rPr lang="ru-RU" sz="4100" b="1" dirty="0" smtClean="0">
                <a:solidFill>
                  <a:srgbClr val="FF0000"/>
                </a:solidFill>
                <a:ea typeface="+mj-ea"/>
                <a:cs typeface="+mj-cs"/>
              </a:rPr>
              <a:t>содержание</a:t>
            </a: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, харизма, </a:t>
            </a:r>
            <a:r>
              <a:rPr lang="ru-RU" sz="4100" b="1" dirty="0" smtClean="0">
                <a:solidFill>
                  <a:srgbClr val="002060"/>
                </a:solidFill>
              </a:rPr>
              <a:t>«изюм», отличие, изящность, оригинальность, общение, индивидуальность</a:t>
            </a: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     </a:t>
            </a:r>
          </a:p>
          <a:p>
            <a:pPr marL="109728" indent="0">
              <a:buNone/>
            </a:pP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           </a:t>
            </a:r>
          </a:p>
          <a:p>
            <a:pPr marL="109728" indent="0">
              <a:buNone/>
            </a:pPr>
            <a:r>
              <a:rPr lang="ru-RU" sz="4100" b="1" dirty="0" smtClean="0">
                <a:solidFill>
                  <a:srgbClr val="FF0000"/>
                </a:solidFill>
                <a:ea typeface="+mj-ea"/>
                <a:cs typeface="+mj-cs"/>
              </a:rPr>
              <a:t>ШИК</a:t>
            </a:r>
            <a:r>
              <a:rPr lang="ru-RU" sz="4100" b="1" dirty="0" smtClean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– утонченность, элегантность, стиль, </a:t>
            </a:r>
            <a:r>
              <a:rPr lang="ru-RU" sz="4100" b="1" dirty="0" smtClean="0">
                <a:solidFill>
                  <a:srgbClr val="002060"/>
                </a:solidFill>
              </a:rPr>
              <a:t>чувство меры, бережное отношение друг к другу, </a:t>
            </a:r>
            <a:r>
              <a:rPr lang="ru-RU" sz="4100" b="1" dirty="0" smtClean="0">
                <a:solidFill>
                  <a:srgbClr val="FF0000"/>
                </a:solidFill>
              </a:rPr>
              <a:t>профессионализм/мастерство</a:t>
            </a:r>
          </a:p>
          <a:p>
            <a:pPr marL="109728" indent="0">
              <a:buNone/>
            </a:pP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                   </a:t>
            </a:r>
          </a:p>
          <a:p>
            <a:pPr marL="109728" indent="0">
              <a:buNone/>
            </a:pPr>
            <a:r>
              <a:rPr lang="ru-RU" sz="4100" b="1" dirty="0" smtClean="0">
                <a:solidFill>
                  <a:srgbClr val="FF0000"/>
                </a:solidFill>
                <a:ea typeface="+mj-ea"/>
                <a:cs typeface="+mj-cs"/>
              </a:rPr>
              <a:t>ШЛЕЙФ</a:t>
            </a: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 – послевкусие, воспоминания, помощь, эмоциональность</a:t>
            </a:r>
            <a:r>
              <a:rPr lang="ru-RU" sz="4100" b="1" dirty="0">
                <a:solidFill>
                  <a:srgbClr val="002060"/>
                </a:solidFill>
                <a:ea typeface="+mj-ea"/>
                <a:cs typeface="+mj-cs"/>
              </a:rPr>
              <a:t>,</a:t>
            </a:r>
            <a:r>
              <a:rPr lang="ru-RU" sz="4100" b="1" dirty="0" smtClean="0">
                <a:solidFill>
                  <a:srgbClr val="FF0000"/>
                </a:solidFill>
              </a:rPr>
              <a:t> </a:t>
            </a:r>
            <a:r>
              <a:rPr lang="ru-RU" sz="4100" b="1" dirty="0">
                <a:solidFill>
                  <a:srgbClr val="002060"/>
                </a:solidFill>
                <a:ea typeface="+mj-ea"/>
                <a:cs typeface="+mj-cs"/>
              </a:rPr>
              <a:t>впечатления</a:t>
            </a:r>
            <a:r>
              <a:rPr lang="ru-RU" sz="4100" b="1" dirty="0" smtClean="0">
                <a:solidFill>
                  <a:srgbClr val="002060"/>
                </a:solidFill>
              </a:rPr>
              <a:t>, след, </a:t>
            </a:r>
            <a:r>
              <a:rPr lang="ru-RU" sz="4100" b="1" dirty="0" smtClean="0">
                <a:solidFill>
                  <a:srgbClr val="FF0000"/>
                </a:solidFill>
              </a:rPr>
              <a:t>результат</a:t>
            </a:r>
            <a:r>
              <a:rPr lang="ru-RU" sz="4100" b="1" dirty="0" smtClean="0">
                <a:solidFill>
                  <a:srgbClr val="002060"/>
                </a:solidFill>
              </a:rPr>
              <a:t>…</a:t>
            </a:r>
            <a:endParaRPr lang="ru-RU" sz="41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061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229" y="947956"/>
            <a:ext cx="10972800" cy="10668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Как запомниться навсегда?</a:t>
            </a:r>
            <a:br>
              <a:rPr lang="ru-RU" sz="36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Я-мы-вместе: практика </a:t>
            </a:r>
            <a:r>
              <a:rPr lang="ru-RU" sz="3600" b="1" dirty="0" err="1" smtClean="0">
                <a:solidFill>
                  <a:srgbClr val="002060"/>
                </a:solidFill>
                <a:latin typeface="+mn-lt"/>
              </a:rPr>
              <a:t>ТриШ</a:t>
            </a: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74" y="2014756"/>
            <a:ext cx="11756571" cy="4687601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В чем заключается ваши  </a:t>
            </a:r>
            <a:r>
              <a:rPr lang="ru-RU" sz="4100" b="1" dirty="0" smtClean="0">
                <a:solidFill>
                  <a:srgbClr val="FF0000"/>
                </a:solidFill>
                <a:ea typeface="+mj-ea"/>
                <a:cs typeface="+mj-cs"/>
              </a:rPr>
              <a:t>ШАРМ, ШИК, ШЛЕЙФ </a:t>
            </a:r>
            <a:r>
              <a:rPr lang="ru-RU" sz="4100" b="1" dirty="0">
                <a:solidFill>
                  <a:srgbClr val="002060"/>
                </a:solidFill>
                <a:ea typeface="+mj-ea"/>
                <a:cs typeface="+mj-cs"/>
              </a:rPr>
              <a:t>специалиста системы профилактики</a:t>
            </a:r>
          </a:p>
          <a:p>
            <a:pPr marL="624078" indent="-514350">
              <a:buAutoNum type="arabicPeriod"/>
            </a:pP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Я - записать свой ответ</a:t>
            </a:r>
          </a:p>
          <a:p>
            <a:pPr marL="624078" indent="-514350">
              <a:buAutoNum type="arabicPeriod"/>
            </a:pP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МЫ - совершить 2-3 встречи, поделиться информацией и услышать другого</a:t>
            </a:r>
          </a:p>
          <a:p>
            <a:pPr marL="624078" indent="-514350">
              <a:buAutoNum type="arabicPeriod"/>
            </a:pP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ВМЕСТЕ - объединиться в группы и сформулировать обобщенную характеристику </a:t>
            </a:r>
            <a:r>
              <a:rPr lang="ru-RU" sz="4100" b="1" dirty="0">
                <a:solidFill>
                  <a:srgbClr val="002060"/>
                </a:solidFill>
                <a:ea typeface="+mj-ea"/>
                <a:cs typeface="+mj-cs"/>
              </a:rPr>
              <a:t>специалиста системы профилактики</a:t>
            </a:r>
            <a:endParaRPr lang="ru-RU" sz="4100" b="1" dirty="0" smtClean="0">
              <a:solidFill>
                <a:srgbClr val="002060"/>
              </a:solidFill>
              <a:ea typeface="+mj-ea"/>
              <a:cs typeface="+mj-cs"/>
            </a:endParaRPr>
          </a:p>
          <a:p>
            <a:pPr marL="624078" indent="-514350">
              <a:buAutoNum type="arabicPeriod"/>
            </a:pPr>
            <a:r>
              <a:rPr lang="ru-RU" sz="4100" b="1" dirty="0" smtClean="0">
                <a:solidFill>
                  <a:srgbClr val="002060"/>
                </a:solidFill>
                <a:ea typeface="+mj-ea"/>
                <a:cs typeface="+mj-cs"/>
              </a:rPr>
              <a:t>Представить характеристику от группы</a:t>
            </a:r>
          </a:p>
          <a:p>
            <a:pPr marL="624078" indent="-514350">
              <a:buAutoNum type="arabicPeriod"/>
            </a:pPr>
            <a:endParaRPr lang="ru-RU" sz="32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109728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ea typeface="+mj-ea"/>
                <a:cs typeface="+mj-cs"/>
              </a:rPr>
              <a:t>  </a:t>
            </a:r>
            <a:r>
              <a:rPr lang="ru-RU" sz="3600" b="1" dirty="0">
                <a:solidFill>
                  <a:srgbClr val="FF0000"/>
                </a:solidFill>
                <a:ea typeface="+mj-ea"/>
                <a:cs typeface="+mj-cs"/>
              </a:rPr>
              <a:t>В чем </a:t>
            </a:r>
            <a:r>
              <a:rPr lang="ru-RU" sz="3600" b="1" dirty="0" smtClean="0">
                <a:solidFill>
                  <a:srgbClr val="FF0000"/>
                </a:solidFill>
                <a:ea typeface="+mj-ea"/>
                <a:cs typeface="+mj-cs"/>
              </a:rPr>
              <a:t>проявляется профессионализм специалиста системы профилактики на </a:t>
            </a:r>
            <a:r>
              <a:rPr lang="ru-RU" sz="3600" b="1" dirty="0">
                <a:solidFill>
                  <a:srgbClr val="FF0000"/>
                </a:solidFill>
                <a:ea typeface="+mj-ea"/>
                <a:cs typeface="+mj-cs"/>
              </a:rPr>
              <a:t>уровне общего впечатления?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40024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806" y="614850"/>
            <a:ext cx="10972800" cy="10668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Georgia"/>
              </a:rPr>
              <a:t>Профессионализм </a:t>
            </a:r>
            <a:r>
              <a:rPr lang="ru-RU" sz="3200" b="1" dirty="0">
                <a:solidFill>
                  <a:srgbClr val="002060"/>
                </a:solidFill>
                <a:latin typeface="Georgia"/>
              </a:rPr>
              <a:t>специалиста системы </a:t>
            </a:r>
            <a:r>
              <a:rPr lang="ru-RU" sz="3200" b="1" dirty="0" smtClean="0">
                <a:solidFill>
                  <a:srgbClr val="002060"/>
                </a:solidFill>
                <a:latin typeface="Georgia"/>
              </a:rPr>
              <a:t>профилактики проявляется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913021"/>
            <a:ext cx="10972800" cy="4661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6972" y="4249140"/>
            <a:ext cx="5206670" cy="2220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1089" y="1865704"/>
            <a:ext cx="3829295" cy="2152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4133" y="1913020"/>
            <a:ext cx="3108267" cy="21047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208" y="1857343"/>
            <a:ext cx="3247132" cy="2160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7691" y="4375598"/>
            <a:ext cx="1908671" cy="19086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84379" y="4197774"/>
            <a:ext cx="2360561" cy="236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4632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726" y="619574"/>
            <a:ext cx="11556274" cy="10668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Деятельность социального педагога </a:t>
            </a:r>
            <a:r>
              <a:rPr lang="ru-RU" sz="3600" dirty="0" smtClean="0">
                <a:latin typeface="+mn-lt"/>
              </a:rPr>
              <a:t>(</a:t>
            </a:r>
            <a:r>
              <a:rPr lang="ru-RU" sz="3600" dirty="0" err="1" smtClean="0">
                <a:latin typeface="+mn-lt"/>
              </a:rPr>
              <a:t>профстандарт</a:t>
            </a:r>
            <a:r>
              <a:rPr lang="ru-RU" sz="3600" dirty="0" smtClean="0">
                <a:latin typeface="+mn-lt"/>
              </a:rPr>
              <a:t>, 2023)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137" y="1880315"/>
            <a:ext cx="11556274" cy="4894954"/>
          </a:xfrm>
        </p:spPr>
        <p:txBody>
          <a:bodyPr>
            <a:normAutofit fontScale="92500"/>
          </a:bodyPr>
          <a:lstStyle/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Анализирует и планирует работы по профилактике…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Организует и проводит профилактические/культурно – просветительские программы или мероприятий, в т. ч. по созданию благоприятного школьного климата и накоплению навыков нравственного поведения, хороших привычек</a:t>
            </a:r>
            <a:endParaRPr lang="ru-RU" dirty="0"/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Применяет технологии </a:t>
            </a:r>
            <a:r>
              <a:rPr lang="ru-RU" dirty="0"/>
              <a:t>реабилитации девиантного поведения</a:t>
            </a:r>
            <a:endParaRPr lang="ru-RU" dirty="0" smtClean="0"/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Ведет индивидуальную работу  с семьями группы социального риска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Консультирует педагогов, учащихся, родителей 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Координирует взаимодействия </a:t>
            </a:r>
            <a:r>
              <a:rPr lang="ru-RU" dirty="0" err="1" smtClean="0"/>
              <a:t>внутришкольной</a:t>
            </a:r>
            <a:r>
              <a:rPr lang="ru-RU" dirty="0" smtClean="0"/>
              <a:t> и межведомственной систем профилактики </a:t>
            </a:r>
          </a:p>
          <a:p>
            <a:pPr marL="624078" indent="-514350">
              <a:buFont typeface="+mj-lt"/>
              <a:buAutoNum type="arabicPeriod"/>
            </a:pPr>
            <a:r>
              <a:rPr lang="ru-RU" dirty="0" smtClean="0"/>
              <a:t>Оценивает результативность принятых мер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243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865" y="834656"/>
            <a:ext cx="10972800" cy="197234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Georgia"/>
              </a:rPr>
              <a:t>От раннего выявления рисков к безопасной среде: выстраивание системы профилактики в образовательной организации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3115340"/>
            <a:ext cx="7515497" cy="3459195"/>
          </a:xfrm>
        </p:spPr>
        <p:txBody>
          <a:bodyPr>
            <a:normAutofit/>
          </a:bodyPr>
          <a:lstStyle/>
          <a:p>
            <a:pPr marL="109855" indent="0">
              <a:buNone/>
            </a:pPr>
            <a:r>
              <a:rPr lang="ru-RU" sz="2000" b="1" i="1" dirty="0" smtClean="0"/>
              <a:t>Бобровская Ирина Александровна</a:t>
            </a:r>
            <a:r>
              <a:rPr lang="ru-RU" sz="2000" dirty="0" smtClean="0"/>
              <a:t>, руководитель федерального центра «Профилактика» ФГБНУ Институт изучения детства, семьи и воспитания» г. Москва </a:t>
            </a:r>
          </a:p>
          <a:p>
            <a:pPr marL="109855" indent="0">
              <a:buNone/>
            </a:pPr>
            <a:endParaRPr lang="ru-RU" sz="2000" dirty="0" smtClean="0"/>
          </a:p>
          <a:p>
            <a:pPr marL="109855" indent="0">
              <a:buNone/>
            </a:pPr>
            <a:r>
              <a:rPr lang="ru-RU" sz="2000" b="1" i="1" dirty="0" smtClean="0"/>
              <a:t>Чернова Ирина Геннадьевна</a:t>
            </a:r>
            <a:r>
              <a:rPr lang="ru-RU" sz="2000" dirty="0" smtClean="0"/>
              <a:t>, </a:t>
            </a:r>
            <a:r>
              <a:rPr lang="ru-RU" sz="2000" dirty="0" smtClean="0"/>
              <a:t>руководитель </a:t>
            </a:r>
            <a:r>
              <a:rPr lang="ru-RU" sz="2000" dirty="0"/>
              <a:t>Пермской региональной общественной организации «Центр развития гражданской активности и формирования социальной безопасности «</a:t>
            </a:r>
            <a:r>
              <a:rPr lang="ru-RU" sz="2000" dirty="0" err="1"/>
              <a:t>ПравДА</a:t>
            </a:r>
            <a:r>
              <a:rPr lang="ru-RU" sz="2000" dirty="0"/>
              <a:t> вместе»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/>
          <a:srcRect l="12117" r="14891" b="8091"/>
          <a:stretch/>
        </p:blipFill>
        <p:spPr bwMode="auto">
          <a:xfrm>
            <a:off x="8125097" y="2360023"/>
            <a:ext cx="1900984" cy="23948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73170" y="4441371"/>
            <a:ext cx="1896280" cy="2202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5286" t="15111" r="16215" b="9714"/>
          <a:stretch/>
        </p:blipFill>
        <p:spPr>
          <a:xfrm>
            <a:off x="975361" y="707721"/>
            <a:ext cx="9701348" cy="598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825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5214" t="16127" r="16072" b="9714"/>
          <a:stretch/>
        </p:blipFill>
        <p:spPr>
          <a:xfrm>
            <a:off x="358482" y="713667"/>
            <a:ext cx="9238363" cy="57393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67430" t="26794" r="16427" b="45397"/>
          <a:stretch/>
        </p:blipFill>
        <p:spPr>
          <a:xfrm>
            <a:off x="9865379" y="4411980"/>
            <a:ext cx="1968139" cy="190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8175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2" y="622004"/>
            <a:ext cx="10972800" cy="8758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Итоги рефлексивной практики. Определение точек бифуркации (качественных изменений)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8223" y="1743739"/>
          <a:ext cx="11791506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5753"/>
                <a:gridCol w="5895753"/>
              </a:tblGrid>
              <a:tr h="340205">
                <a:tc>
                  <a:txBody>
                    <a:bodyPr/>
                    <a:lstStyle/>
                    <a:p>
                      <a:r>
                        <a:rPr lang="ru-RU" dirty="0" smtClean="0"/>
                        <a:t>Особенности профессионализма  специалиста </a:t>
                      </a:r>
                      <a:r>
                        <a:rPr kumimoji="0" lang="ru-RU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профилактики проявляется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Положения </a:t>
                      </a:r>
                      <a:r>
                        <a:rPr lang="ru-RU" dirty="0" err="1" smtClean="0"/>
                        <a:t>профстандарта</a:t>
                      </a:r>
                      <a:r>
                        <a:rPr lang="ru-RU" dirty="0" smtClean="0"/>
                        <a:t> специалиста в области </a:t>
                      </a:r>
                      <a:r>
                        <a:rPr kumimoji="0" lang="ru-RU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профилактики , 2023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24078" indent="-514350">
                        <a:buFont typeface="+mj-lt"/>
                        <a:buAutoNum type="arabicPeriod"/>
                      </a:pPr>
                      <a:r>
                        <a:rPr lang="ru-RU" dirty="0" smtClean="0"/>
                        <a:t>Анализ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и планирование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работы </a:t>
                      </a:r>
                    </a:p>
                    <a:p>
                      <a:pPr marL="624078" indent="-514350">
                        <a:buFont typeface="+mj-lt"/>
                        <a:buAutoNum type="arabicPeriod"/>
                      </a:pPr>
                      <a:r>
                        <a:rPr lang="ru-RU" dirty="0" smtClean="0"/>
                        <a:t>Организация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и проведение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профилактических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/культурно – просветительские программ и мероприятий</a:t>
                      </a:r>
                    </a:p>
                    <a:p>
                      <a:pPr marL="624078" indent="-514350">
                        <a:buFont typeface="+mj-lt"/>
                        <a:buAutoNum type="arabicPeriod"/>
                      </a:pPr>
                      <a:r>
                        <a:rPr lang="ru-RU" dirty="0" smtClean="0"/>
                        <a:t>Применение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технологии реабилитации </a:t>
                      </a:r>
                      <a:r>
                        <a:rPr lang="ru-RU" dirty="0" err="1" smtClean="0"/>
                        <a:t>девиантного</a:t>
                      </a:r>
                      <a:r>
                        <a:rPr lang="ru-RU" dirty="0" smtClean="0"/>
                        <a:t> поведения</a:t>
                      </a:r>
                    </a:p>
                    <a:p>
                      <a:pPr marL="624078" indent="-514350">
                        <a:buFont typeface="+mj-lt"/>
                        <a:buAutoNum type="arabicPeriod"/>
                      </a:pPr>
                      <a:r>
                        <a:rPr lang="ru-RU" dirty="0" smtClean="0"/>
                        <a:t>Проведение индивидуальной работы  с семьями группы социального риска</a:t>
                      </a:r>
                    </a:p>
                    <a:p>
                      <a:pPr marL="624078" indent="-514350">
                        <a:buFont typeface="+mj-lt"/>
                        <a:buAutoNum type="arabicPeriod"/>
                      </a:pPr>
                      <a:r>
                        <a:rPr lang="ru-RU" dirty="0" smtClean="0"/>
                        <a:t>Консультирование педагогов, учащихся, родителей </a:t>
                      </a:r>
                    </a:p>
                    <a:p>
                      <a:pPr marL="624078" indent="-514350">
                        <a:buFont typeface="+mj-lt"/>
                        <a:buAutoNum type="arabicPeriod"/>
                      </a:pPr>
                      <a:r>
                        <a:rPr lang="ru-RU" dirty="0" smtClean="0"/>
                        <a:t>Координация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взаимодействия </a:t>
                      </a:r>
                      <a:r>
                        <a:rPr lang="ru-RU" dirty="0" err="1" smtClean="0"/>
                        <a:t>внутришкольной</a:t>
                      </a:r>
                      <a:r>
                        <a:rPr lang="ru-RU" dirty="0" smtClean="0"/>
                        <a:t> и межведомственной систем профилактики </a:t>
                      </a:r>
                    </a:p>
                    <a:p>
                      <a:pPr marL="624078" indent="-514350">
                        <a:buFont typeface="+mj-lt"/>
                        <a:buAutoNum type="arabicPeriod"/>
                      </a:pPr>
                      <a:r>
                        <a:rPr lang="ru-RU" dirty="0" smtClean="0"/>
                        <a:t>Оценка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результативность принятых мер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670" y="667932"/>
            <a:ext cx="11472530" cy="85060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ПРОФИЛАКТИКА и ПРЕДУПРЕЖДЕНИЕ,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а не реагирование»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670" y="1728480"/>
            <a:ext cx="3296093" cy="4587311"/>
          </a:xfrm>
        </p:spPr>
        <p:txBody>
          <a:bodyPr>
            <a:normAutofit/>
          </a:bodyPr>
          <a:lstStyle/>
          <a:p>
            <a:pPr marL="109855" indent="0">
              <a:buNone/>
            </a:pP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b="11923"/>
          <a:stretch/>
        </p:blipFill>
        <p:spPr>
          <a:xfrm>
            <a:off x="1339703" y="1605516"/>
            <a:ext cx="9239693" cy="512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404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498" y="749595"/>
            <a:ext cx="11096846" cy="10668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+mn-lt"/>
              </a:rPr>
              <a:t>Проектные идеи для плана воспитательной работы</a:t>
            </a:r>
            <a:endParaRPr lang="ru-RU" sz="36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288"/>
            <a:ext cx="10972800" cy="4586248"/>
          </a:xfrm>
        </p:spPr>
        <p:txBody>
          <a:bodyPr/>
          <a:lstStyle/>
          <a:p>
            <a:r>
              <a:rPr lang="ru-RU" b="1" dirty="0" smtClean="0"/>
              <a:t>Направление 1.</a:t>
            </a:r>
            <a:r>
              <a:rPr lang="ru-RU" dirty="0" smtClean="0"/>
              <a:t> Среда и конфликты. Школьный климат, медиация, служба примирения, психологический комфорт.</a:t>
            </a:r>
          </a:p>
          <a:p>
            <a:r>
              <a:rPr lang="ru-RU" b="1" dirty="0" smtClean="0"/>
              <a:t>Направление 2.</a:t>
            </a:r>
            <a:r>
              <a:rPr lang="ru-RU" dirty="0" smtClean="0"/>
              <a:t> Родители и волонтеры. Образование родителей, </a:t>
            </a:r>
            <a:r>
              <a:rPr lang="ru-RU" dirty="0" err="1" smtClean="0"/>
              <a:t>антиконфликтные</a:t>
            </a:r>
            <a:r>
              <a:rPr lang="ru-RU" dirty="0" smtClean="0"/>
              <a:t> сообщества, привлечение НКО и волонтеров.</a:t>
            </a:r>
          </a:p>
          <a:p>
            <a:r>
              <a:rPr lang="ru-RU" b="1" dirty="0" smtClean="0"/>
              <a:t>Направление 3</a:t>
            </a:r>
            <a:r>
              <a:rPr lang="ru-RU" dirty="0" smtClean="0"/>
              <a:t>. Внешний «блок». Профилактика экстремизма, наркотиков, </a:t>
            </a:r>
            <a:r>
              <a:rPr lang="ru-RU" dirty="0" err="1" smtClean="0"/>
              <a:t>кибербуллинга</a:t>
            </a:r>
            <a:r>
              <a:rPr lang="ru-RU" dirty="0" smtClean="0"/>
              <a:t>, вовлечения в деструктивные субкультуры.</a:t>
            </a:r>
          </a:p>
          <a:p>
            <a:r>
              <a:rPr lang="ru-RU" b="1" dirty="0" smtClean="0"/>
              <a:t>Направление 4.</a:t>
            </a:r>
            <a:r>
              <a:rPr lang="ru-RU" dirty="0" smtClean="0"/>
              <a:t> Внутренние риски. </a:t>
            </a:r>
            <a:r>
              <a:rPr lang="ru-RU" dirty="0" err="1" smtClean="0"/>
              <a:t>Буллинг</a:t>
            </a:r>
            <a:r>
              <a:rPr lang="ru-RU" dirty="0" smtClean="0"/>
              <a:t>, суициды, вандализм, хищения, работа с «группой риска»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953" y="500976"/>
            <a:ext cx="10972800" cy="1066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Ключевые задачи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736" y="1539304"/>
            <a:ext cx="11605097" cy="5046322"/>
          </a:xfrm>
        </p:spPr>
        <p:txBody>
          <a:bodyPr>
            <a:normAutofit/>
          </a:bodyPr>
          <a:lstStyle/>
          <a:p>
            <a:pPr marL="624205" indent="-514350">
              <a:buFont typeface="+mj-lt"/>
              <a:buAutoNum type="arabicPeriod"/>
            </a:pPr>
            <a:r>
              <a:rPr lang="ru-RU" sz="2400" dirty="0" smtClean="0"/>
              <a:t>Актуализировать </a:t>
            </a:r>
            <a:r>
              <a:rPr lang="ru-RU" sz="2400" dirty="0"/>
              <a:t>проблемы </a:t>
            </a:r>
            <a:r>
              <a:rPr lang="ru-RU" sz="2400" dirty="0" smtClean="0"/>
              <a:t>выстраивания </a:t>
            </a:r>
            <a:r>
              <a:rPr lang="ru-RU" sz="2400" dirty="0"/>
              <a:t>системы профилактики в образовательной </a:t>
            </a:r>
            <a:r>
              <a:rPr lang="ru-RU" sz="2400" dirty="0" smtClean="0"/>
              <a:t>организации в свете Распоряжения </a:t>
            </a:r>
            <a:r>
              <a:rPr lang="ru-RU" sz="2400" dirty="0"/>
              <a:t>Правительства РФ от 28.05.2026 N </a:t>
            </a:r>
            <a:r>
              <a:rPr lang="ru-RU" sz="2400" dirty="0" smtClean="0"/>
              <a:t>1272-р</a:t>
            </a:r>
            <a:r>
              <a:rPr lang="ru-RU" sz="2400" dirty="0"/>
              <a:t> </a:t>
            </a:r>
            <a:r>
              <a:rPr lang="ru-RU" sz="2400" dirty="0" smtClean="0"/>
              <a:t>«Об </a:t>
            </a:r>
            <a:r>
              <a:rPr lang="ru-RU" sz="2400" dirty="0"/>
              <a:t>утверждении Концепции развития системы профилактики безнадзорности и правонарушений несовершеннолетних на период до 2036 </a:t>
            </a:r>
            <a:r>
              <a:rPr lang="ru-RU" sz="2400" dirty="0" smtClean="0"/>
              <a:t>года».</a:t>
            </a:r>
            <a:endParaRPr lang="ru-RU" sz="2400" dirty="0"/>
          </a:p>
          <a:p>
            <a:pPr marL="624205" indent="-514350">
              <a:buFont typeface="+mj-lt"/>
              <a:buAutoNum type="arabicPeriod"/>
            </a:pPr>
            <a:r>
              <a:rPr lang="ru-RU" sz="2400" dirty="0" smtClean="0"/>
              <a:t>Определить </a:t>
            </a:r>
            <a:r>
              <a:rPr lang="ru-RU" sz="2400" dirty="0"/>
              <a:t>точки </a:t>
            </a:r>
            <a:r>
              <a:rPr lang="ru-RU" sz="2400" dirty="0" smtClean="0"/>
              <a:t>качественных </a:t>
            </a:r>
            <a:r>
              <a:rPr lang="ru-RU" sz="2400" dirty="0"/>
              <a:t>изменений </a:t>
            </a:r>
            <a:r>
              <a:rPr lang="ru-RU" sz="2400" dirty="0" smtClean="0"/>
              <a:t>по совершенствованию </a:t>
            </a:r>
            <a:r>
              <a:rPr lang="ru-RU" sz="2400" dirty="0"/>
              <a:t>межведомственного взаимодействия в системе воспитания и профилактики правонарушений </a:t>
            </a:r>
            <a:r>
              <a:rPr lang="ru-RU" sz="2400" dirty="0" smtClean="0"/>
              <a:t>несовершеннолетних.</a:t>
            </a:r>
          </a:p>
          <a:p>
            <a:pPr marL="624205" indent="-514350">
              <a:buFont typeface="+mj-lt"/>
              <a:buAutoNum type="arabicPeriod"/>
            </a:pPr>
            <a:r>
              <a:rPr lang="ru-RU" sz="2400" dirty="0" smtClean="0"/>
              <a:t>Разработать </a:t>
            </a:r>
            <a:r>
              <a:rPr lang="ru-RU" sz="2400" dirty="0"/>
              <a:t>актуальные механизмы и систему мероприятий качественных изменений в системе профилактики безнадзорности и правонарушений несовершеннолетних в условиях </a:t>
            </a:r>
            <a:r>
              <a:rPr lang="ru-RU" sz="2400" dirty="0" smtClean="0"/>
              <a:t>межведомственного, </a:t>
            </a:r>
            <a:r>
              <a:rPr lang="ru-RU" sz="2400" dirty="0" err="1" smtClean="0"/>
              <a:t>внутришкольного</a:t>
            </a:r>
            <a:r>
              <a:rPr lang="ru-RU" sz="2400" dirty="0" smtClean="0"/>
              <a:t> и сетевого взаимодействия.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232" y="770861"/>
            <a:ext cx="10972800" cy="10668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Проектирование и обсуждение:</a:t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форма «Мировое кафе»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88288"/>
            <a:ext cx="10972800" cy="4586248"/>
          </a:xfrm>
        </p:spPr>
        <p:txBody>
          <a:bodyPr/>
          <a:lstStyle/>
          <a:p>
            <a:pPr marL="624205" indent="-514350">
              <a:buAutoNum type="arabicPeriod"/>
            </a:pPr>
            <a:r>
              <a:rPr lang="ru-RU" dirty="0" smtClean="0"/>
              <a:t>За 30 мин разработайте предложения в годовой план работы по выбранному направлению.</a:t>
            </a:r>
          </a:p>
          <a:p>
            <a:pPr marL="624205" indent="-514350">
              <a:buAutoNum type="arabicPeriod"/>
            </a:pPr>
            <a:r>
              <a:rPr lang="ru-RU" dirty="0" smtClean="0"/>
              <a:t> За столом группы остается спикер, готовый рассказать о наработках другим группам.</a:t>
            </a:r>
          </a:p>
          <a:p>
            <a:pPr marL="624205" indent="-514350">
              <a:buAutoNum type="arabicPeriod"/>
            </a:pPr>
            <a:r>
              <a:rPr lang="ru-RU" dirty="0" smtClean="0"/>
              <a:t>Остальные участники по часовой стрелке передвигаются от стола к столу и СЛУШАЮТ презентацию работы группы</a:t>
            </a:r>
            <a:br>
              <a:rPr lang="ru-RU" dirty="0" smtClean="0"/>
            </a:br>
            <a:r>
              <a:rPr lang="ru-RU" dirty="0" smtClean="0"/>
              <a:t> (5 мин).</a:t>
            </a:r>
          </a:p>
          <a:p>
            <a:pPr marL="624205" indent="-514350">
              <a:buAutoNum type="arabicPeriod"/>
            </a:pPr>
            <a:r>
              <a:rPr lang="ru-RU" dirty="0" smtClean="0"/>
              <a:t>Желающие высказывают свои предложения «Что можно добавить или сделать еще лучше?» (2 мин)</a:t>
            </a:r>
          </a:p>
          <a:p>
            <a:pPr marL="624205" indent="-514350">
              <a:buAutoNum type="arabicPeriod"/>
            </a:pPr>
            <a:endParaRPr lang="ru-RU" dirty="0" smtClean="0"/>
          </a:p>
          <a:p>
            <a:pPr marL="624205" indent="-51435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0740"/>
            <a:ext cx="10972800" cy="1066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Проектная сессия 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907" y="1667540"/>
            <a:ext cx="11352028" cy="4871483"/>
          </a:xfrm>
        </p:spPr>
        <p:txBody>
          <a:bodyPr>
            <a:normAutofit/>
          </a:bodyPr>
          <a:lstStyle/>
          <a:p>
            <a:r>
              <a:rPr lang="ru-RU" b="1" dirty="0" smtClean="0"/>
              <a:t>Направление № </a:t>
            </a:r>
            <a:endParaRPr lang="ru-RU" dirty="0" smtClean="0"/>
          </a:p>
          <a:p>
            <a:r>
              <a:rPr lang="ru-RU" b="1" dirty="0" err="1" smtClean="0"/>
              <a:t>Поднаправление</a:t>
            </a:r>
            <a:r>
              <a:rPr lang="ru-RU" b="1" dirty="0" smtClean="0"/>
              <a:t>:</a:t>
            </a:r>
            <a:endParaRPr lang="ru-RU" dirty="0" smtClean="0"/>
          </a:p>
          <a:p>
            <a:r>
              <a:rPr lang="ru-RU" b="1" dirty="0" smtClean="0"/>
              <a:t>Предложения в план (финальный продукт):</a:t>
            </a:r>
          </a:p>
          <a:p>
            <a:endParaRPr lang="ru-RU" dirty="0" smtClean="0"/>
          </a:p>
          <a:p>
            <a:pPr marL="109855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59220" y="3362134"/>
          <a:ext cx="11387467" cy="2666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7031"/>
                <a:gridCol w="2292634"/>
                <a:gridCol w="2368334"/>
                <a:gridCol w="2761975"/>
                <a:gridCol w="2277493"/>
              </a:tblGrid>
              <a:tr h="1942755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Дата/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время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Форма / наименование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Партнерство 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Целевая аудитория 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Результат 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23771"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0049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893" y="728880"/>
            <a:ext cx="10506740" cy="127700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Российские педагоги-практики и современные ученые утверждают, что воспитательный эффект с современным поколением детей можно получить только при трех обязательных условиях: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+mn-lt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236" y="4525155"/>
            <a:ext cx="5361443" cy="2334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4017" y="6069578"/>
            <a:ext cx="3617983" cy="79857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99730" y="2413591"/>
            <a:ext cx="809137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- Достоверные знания, </a:t>
            </a:r>
            <a:r>
              <a:rPr lang="ru-RU" sz="2800" dirty="0" smtClean="0"/>
              <a:t>которые помогут ребёнку понять и осмыслить необходимое;  </a:t>
            </a:r>
          </a:p>
          <a:p>
            <a:r>
              <a:rPr lang="ru-RU" sz="2800" dirty="0" smtClean="0"/>
              <a:t>- </a:t>
            </a:r>
            <a:r>
              <a:rPr lang="ru-RU" sz="2800" b="1" dirty="0" smtClean="0"/>
              <a:t>Переживания,</a:t>
            </a:r>
            <a:r>
              <a:rPr lang="ru-RU" sz="2800" dirty="0" smtClean="0"/>
              <a:t> которые затронут сердце и душу ребёнка и сделают его неравнодушным к этим знаниям, к этой информации и ситуации;</a:t>
            </a:r>
          </a:p>
          <a:p>
            <a:r>
              <a:rPr lang="ru-RU" sz="2800" dirty="0" smtClean="0"/>
              <a:t>- </a:t>
            </a:r>
            <a:r>
              <a:rPr lang="ru-RU" sz="2800" b="1" dirty="0" smtClean="0"/>
              <a:t>Действия, поступок </a:t>
            </a:r>
            <a:r>
              <a:rPr lang="ru-RU" sz="2800" dirty="0" smtClean="0"/>
              <a:t>ребёнок совершит только, если у него есть важная  информация, и он испытал переживание при получении данной информации.</a:t>
            </a:r>
            <a:endParaRPr lang="ru-RU" sz="2800" dirty="0"/>
          </a:p>
        </p:txBody>
      </p:sp>
      <p:pic>
        <p:nvPicPr>
          <p:cNvPr id="14338" name="Picture 2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71860" y="2362192"/>
            <a:ext cx="2822574" cy="1880198"/>
          </a:xfrm>
          <a:prstGeom prst="rect">
            <a:avLst/>
          </a:prstGeom>
          <a:noFill/>
        </p:spPr>
      </p:pic>
      <p:pic>
        <p:nvPicPr>
          <p:cNvPr id="14340" name="Picture 4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96447" y="4486940"/>
            <a:ext cx="2721346" cy="1807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3118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38963"/>
            <a:ext cx="10972800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+mn-lt"/>
              </a:rPr>
              <a:t>Решаем кейсы: повышаем компетентность 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839433"/>
            <a:ext cx="10972800" cy="473510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ru-RU" b="1" dirty="0" smtClean="0">
                <a:cs typeface="Gotham Pro" panose="02000503040000020004" pitchFamily="50" charset="0"/>
              </a:rPr>
              <a:t>1.Проанализируйте ситуацию. 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cs typeface="Gotham Pro" panose="02000503040000020004" pitchFamily="50" charset="0"/>
              </a:rPr>
              <a:t>2. Определите риски, возникшие в настоящем времени, и потенциальные риски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cs typeface="Gotham Pro" panose="02000503040000020004" pitchFamily="50" charset="0"/>
              </a:rPr>
              <a:t>3. Обозначьте первоначальные и последующие меры и действия по решению ситуации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cs typeface="Gotham Pro" panose="02000503040000020004" pitchFamily="50" charset="0"/>
              </a:rPr>
              <a:t>4. Запланируйте предупредительные мероприятия по недопущению рецидива </a:t>
            </a:r>
          </a:p>
          <a:p>
            <a:pPr>
              <a:lnSpc>
                <a:spcPct val="150000"/>
              </a:lnSpc>
              <a:buNone/>
            </a:pPr>
            <a:r>
              <a:rPr lang="ru-RU" b="1" dirty="0" smtClean="0">
                <a:cs typeface="Gotham Pro" panose="02000503040000020004" pitchFamily="50" charset="0"/>
              </a:rPr>
              <a:t>5. Презентация решения = 2 минуты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703" y="622004"/>
            <a:ext cx="10972800" cy="1066800"/>
          </a:xfrm>
        </p:spPr>
        <p:txBody>
          <a:bodyPr/>
          <a:lstStyle/>
          <a:p>
            <a:r>
              <a:rPr lang="ru-RU" b="1" dirty="0" smtClean="0">
                <a:latin typeface="+mn-lt"/>
              </a:rPr>
              <a:t>Ситуация 1 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871330"/>
            <a:ext cx="10972800" cy="470320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b="1" i="1" dirty="0" smtClean="0">
                <a:cs typeface="Gotham Pro" panose="02000503040000020004" pitchFamily="50" charset="0"/>
              </a:rPr>
              <a:t>В строительном техникуме произошла серия актов вандализма: разбиты стекла, на стены нанесены граффити с оскорблениями в адрес педагогов. </a:t>
            </a:r>
          </a:p>
          <a:p>
            <a:pPr>
              <a:lnSpc>
                <a:spcPct val="150000"/>
              </a:lnSpc>
            </a:pPr>
            <a:r>
              <a:rPr lang="ru-RU" b="1" i="1" dirty="0" smtClean="0">
                <a:cs typeface="Gotham Pro" panose="02000503040000020004" pitchFamily="50" charset="0"/>
              </a:rPr>
              <a:t>Камеры видеонаблюдения зафиксировали группу подростков, двое из которых — это бывшие студенты, которых отчислили за академическую задолженность. Остальные подростки – обучающиеся техникума, к которым ранее не было никаких претензий.</a:t>
            </a:r>
            <a:endParaRPr lang="ru-RU" b="1" dirty="0" smtClean="0">
              <a:cs typeface="Gotham Pro" panose="02000503040000020004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233" y="717698"/>
            <a:ext cx="10972800" cy="1066800"/>
          </a:xfrm>
        </p:spPr>
        <p:txBody>
          <a:bodyPr/>
          <a:lstStyle/>
          <a:p>
            <a:r>
              <a:rPr lang="ru-RU" b="1" dirty="0" smtClean="0">
                <a:latin typeface="+mn-lt"/>
              </a:rPr>
              <a:t>Ситуация 2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35126"/>
            <a:ext cx="10972800" cy="4639410"/>
          </a:xfrm>
        </p:spPr>
        <p:txBody>
          <a:bodyPr/>
          <a:lstStyle/>
          <a:p>
            <a:r>
              <a:rPr lang="ru-RU" b="1" i="1" dirty="0" smtClean="0">
                <a:cs typeface="Gotham Pro" panose="02000503040000020004" pitchFamily="50" charset="0"/>
              </a:rPr>
              <a:t>В родительском чате  появилось сообщение с видео, где двое учеников 10 – 12 лет избивают третьего. Родители пострадавшего пишут заявление в полицию и одновременно </a:t>
            </a:r>
            <a:r>
              <a:rPr lang="ru-RU" b="1" i="1" dirty="0" err="1" smtClean="0">
                <a:cs typeface="Gotham Pro" panose="02000503040000020004" pitchFamily="50" charset="0"/>
              </a:rPr>
              <a:t>постят</a:t>
            </a:r>
            <a:r>
              <a:rPr lang="ru-RU" b="1" i="1" dirty="0" smtClean="0">
                <a:cs typeface="Gotham Pro" panose="02000503040000020004" pitchFamily="50" charset="0"/>
              </a:rPr>
              <a:t> это видео в городском </a:t>
            </a:r>
            <a:r>
              <a:rPr lang="ru-RU" b="1" i="1" dirty="0" err="1" smtClean="0">
                <a:cs typeface="Gotham Pro" panose="02000503040000020004" pitchFamily="50" charset="0"/>
              </a:rPr>
              <a:t>паблике</a:t>
            </a:r>
            <a:r>
              <a:rPr lang="ru-RU" b="1" i="1" dirty="0" smtClean="0">
                <a:cs typeface="Gotham Pro" panose="02000503040000020004" pitchFamily="50" charset="0"/>
              </a:rPr>
              <a:t>. Школа оказывается в центре скандала. </a:t>
            </a:r>
            <a:endParaRPr lang="ru-RU" b="1" dirty="0" smtClean="0">
              <a:cs typeface="Gotham Pro" panose="02000503040000020004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8968" y="590107"/>
            <a:ext cx="10972800" cy="1066800"/>
          </a:xfrm>
        </p:spPr>
        <p:txBody>
          <a:bodyPr/>
          <a:lstStyle/>
          <a:p>
            <a:r>
              <a:rPr lang="ru-RU" b="1" dirty="0" smtClean="0">
                <a:latin typeface="+mn-lt"/>
              </a:rPr>
              <a:t>Ситуация 3 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913860"/>
            <a:ext cx="10972800" cy="4660676"/>
          </a:xfrm>
        </p:spPr>
        <p:txBody>
          <a:bodyPr/>
          <a:lstStyle/>
          <a:p>
            <a:r>
              <a:rPr lang="ru-RU" b="1" i="1" dirty="0" smtClean="0">
                <a:cs typeface="Gotham Pro" panose="02000503040000020004" pitchFamily="50" charset="0"/>
              </a:rPr>
              <a:t>В групповом чате  школы обнаружена ссылка на "игру", где ученикам 7 классов обещают баллы за фото школы и комментарии о учителях и учениках, чьи родные находятся на СВО, а также об охране образовательной организации. Администратор игры активно навязывает общение. </a:t>
            </a:r>
            <a:endParaRPr lang="ru-RU" b="1" dirty="0" smtClean="0">
              <a:cs typeface="Gotham Pro" panose="02000503040000020004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865" y="622005"/>
            <a:ext cx="10972800" cy="1066800"/>
          </a:xfrm>
        </p:spPr>
        <p:txBody>
          <a:bodyPr/>
          <a:lstStyle/>
          <a:p>
            <a:r>
              <a:rPr lang="ru-RU" b="1" dirty="0" smtClean="0">
                <a:latin typeface="+mn-lt"/>
              </a:rPr>
              <a:t>Ситуация 4 </a:t>
            </a: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743740"/>
            <a:ext cx="10972800" cy="4830796"/>
          </a:xfrm>
        </p:spPr>
        <p:txBody>
          <a:bodyPr/>
          <a:lstStyle/>
          <a:p>
            <a:r>
              <a:rPr lang="ru-RU" b="1" i="1" dirty="0" smtClean="0">
                <a:cs typeface="Gotham Pro" panose="02000503040000020004" pitchFamily="50" charset="0"/>
              </a:rPr>
              <a:t>На платформе «</a:t>
            </a:r>
            <a:r>
              <a:rPr lang="ru-RU" b="1" i="1" dirty="0" err="1" smtClean="0">
                <a:cs typeface="Gotham Pro" panose="02000503040000020004" pitchFamily="50" charset="0"/>
              </a:rPr>
              <a:t>Сферум</a:t>
            </a:r>
            <a:r>
              <a:rPr lang="ru-RU" b="1" i="1" dirty="0" smtClean="0">
                <a:cs typeface="Gotham Pro" panose="02000503040000020004" pitchFamily="50" charset="0"/>
              </a:rPr>
              <a:t>» ученики создали </a:t>
            </a:r>
            <a:r>
              <a:rPr lang="ru-RU" b="1" i="1" dirty="0" err="1" smtClean="0">
                <a:cs typeface="Gotham Pro" panose="02000503040000020004" pitchFamily="50" charset="0"/>
              </a:rPr>
              <a:t>фейковый</a:t>
            </a:r>
            <a:r>
              <a:rPr lang="ru-RU" b="1" i="1" dirty="0" smtClean="0">
                <a:cs typeface="Gotham Pro" panose="02000503040000020004" pitchFamily="50" charset="0"/>
              </a:rPr>
              <a:t> </a:t>
            </a:r>
            <a:r>
              <a:rPr lang="ru-RU" b="1" i="1" dirty="0" err="1" smtClean="0">
                <a:cs typeface="Gotham Pro" panose="02000503040000020004" pitchFamily="50" charset="0"/>
              </a:rPr>
              <a:t>аккаунт</a:t>
            </a:r>
            <a:r>
              <a:rPr lang="ru-RU" b="1" i="1" dirty="0" smtClean="0">
                <a:cs typeface="Gotham Pro" panose="02000503040000020004" pitchFamily="50" charset="0"/>
              </a:rPr>
              <a:t> завуча с фото/видео и текстовыми постами и рассылают провокационные сообщения родителям и представителям администрации. </a:t>
            </a:r>
            <a:endParaRPr lang="ru-RU" b="1" dirty="0" smtClean="0">
              <a:cs typeface="Gotham Pro" panose="02000503040000020004" pitchFamily="50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5214" t="15619" r="16571" b="15937"/>
          <a:stretch/>
        </p:blipFill>
        <p:spPr>
          <a:xfrm>
            <a:off x="609600" y="686226"/>
            <a:ext cx="10780387" cy="597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8417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2857" t="9524" r="13215" b="6667"/>
          <a:stretch/>
        </p:blipFill>
        <p:spPr>
          <a:xfrm>
            <a:off x="862148" y="753228"/>
            <a:ext cx="9509759" cy="59697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67500" t="26412" r="16786" b="45143"/>
          <a:stretch/>
        </p:blipFill>
        <p:spPr>
          <a:xfrm>
            <a:off x="9588136" y="4623815"/>
            <a:ext cx="1915886" cy="195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0527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89" y="629195"/>
            <a:ext cx="10972800" cy="703216"/>
          </a:xfrm>
        </p:spPr>
        <p:txBody>
          <a:bodyPr/>
          <a:lstStyle/>
          <a:p>
            <a:r>
              <a:rPr lang="ru-RU" b="1" dirty="0" smtClean="0">
                <a:latin typeface="+mn-lt"/>
              </a:rPr>
              <a:t>Программа</a:t>
            </a:r>
            <a:endParaRPr lang="ru-RU" b="1" dirty="0">
              <a:latin typeface="+mn-lt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12099915"/>
              </p:ext>
            </p:extLst>
          </p:nvPr>
        </p:nvGraphicFramePr>
        <p:xfrm>
          <a:off x="418011" y="1471751"/>
          <a:ext cx="11643360" cy="4986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143"/>
                <a:gridCol w="10990217"/>
              </a:tblGrid>
              <a:tr h="450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11.00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11.10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Приветственное </a:t>
                      </a:r>
                      <a:r>
                        <a:rPr lang="ru-RU" sz="1400" dirty="0" smtClean="0">
                          <a:effectLst/>
                        </a:rPr>
                        <a:t>слово.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</a:tr>
              <a:tr h="450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11.10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11.20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err="1">
                          <a:effectLst/>
                        </a:rPr>
                        <a:t>Смыслообразование</a:t>
                      </a:r>
                      <a:r>
                        <a:rPr lang="ru-RU" sz="1400" dirty="0">
                          <a:effectLst/>
                        </a:rPr>
                        <a:t>. Смыслы и ценности межведомственного взаимодействия в системе воспитания и профилактики правонарушений несовершеннолетних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</a:tr>
              <a:tr h="450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11.20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11.40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Профессиональный диалог-</a:t>
                      </a:r>
                      <a:r>
                        <a:rPr lang="ru-RU" sz="1400" dirty="0" err="1">
                          <a:effectLst/>
                        </a:rPr>
                        <a:t>нетворкинг</a:t>
                      </a:r>
                      <a:r>
                        <a:rPr lang="ru-RU" sz="1400" dirty="0">
                          <a:effectLst/>
                        </a:rPr>
                        <a:t> Мой профессионализм или как запомниться навсегда? Рефлексивная практика </a:t>
                      </a:r>
                      <a:r>
                        <a:rPr lang="ru-RU" sz="1400" dirty="0" err="1">
                          <a:effectLst/>
                        </a:rPr>
                        <a:t>ТриШ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</a:tr>
              <a:tr h="450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11.40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12.20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От раннего выявления рисков к безопасной среде: выстраивание системы профилактики в образовательной организации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</a:tr>
              <a:tr h="450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12.20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12.40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Итоги рефлексивной практики. Определение точки бифуркации как качественных изменений муниципальной системы профилактики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</a:tr>
              <a:tr h="450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12.40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13.30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effectLst/>
                        </a:rPr>
                        <a:t>Обед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</a:tr>
              <a:tr h="13784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13.40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 smtClean="0">
                          <a:effectLst/>
                        </a:rPr>
                        <a:t>15.00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Проектный модуль в формате «Мирового кафе» ПРОФИЛАКТИКА и предупреждение, а не реагирование.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1. Среда и конфликты. Школьный климат, медиация, служба примирения, психологический комфорт.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2. Родители и волонтеры. Образование родителей, </a:t>
                      </a:r>
                      <a:r>
                        <a:rPr lang="ru-RU" sz="1400" dirty="0" err="1">
                          <a:effectLst/>
                        </a:rPr>
                        <a:t>антиконфликтные</a:t>
                      </a:r>
                      <a:r>
                        <a:rPr lang="ru-RU" sz="1400" dirty="0">
                          <a:effectLst/>
                        </a:rPr>
                        <a:t> сообщества, привлечение НКО и волонтеров.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3. Внешний «блок». Профилактика экстремизма, наркотиков, </a:t>
                      </a:r>
                      <a:r>
                        <a:rPr lang="ru-RU" sz="1400" dirty="0" err="1">
                          <a:effectLst/>
                        </a:rPr>
                        <a:t>кибербуллинга</a:t>
                      </a:r>
                      <a:r>
                        <a:rPr lang="ru-RU" sz="1400" dirty="0">
                          <a:effectLst/>
                        </a:rPr>
                        <a:t>, вовлечения в деструктивные субкультуры.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Направление 4. Внутренние риски. </a:t>
                      </a:r>
                      <a:r>
                        <a:rPr lang="ru-RU" sz="1400" dirty="0" err="1">
                          <a:effectLst/>
                        </a:rPr>
                        <a:t>Буллинг</a:t>
                      </a:r>
                      <a:r>
                        <a:rPr lang="ru-RU" sz="1400" dirty="0">
                          <a:effectLst/>
                        </a:rPr>
                        <a:t>, суициды, вандализм, хищения, работа с «группой риска»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</a:tr>
              <a:tr h="450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15.00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16.00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Кейс – практикум. Алгоритм действий образовательной организации на самые распространенные школьные происшествия.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</a:tr>
              <a:tr h="450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16.00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16.15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Подводим итоги.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503" marR="4250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01208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940981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0363" y="856559"/>
            <a:ext cx="11398102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Чему вы в первую очередь хотели бы научить детей?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Чему хотели бы научиться сами?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    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1" y="3021843"/>
            <a:ext cx="2998382" cy="2943023"/>
          </a:xfrm>
          <a:prstGeom prst="rect">
            <a:avLst/>
          </a:prstGeom>
          <a:noFill/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5442" y="2646533"/>
            <a:ext cx="4019107" cy="3382128"/>
          </a:xfrm>
          <a:prstGeom prst="rect">
            <a:avLst/>
          </a:prstGeom>
          <a:noFill/>
        </p:spPr>
      </p:pic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1246" y="3475221"/>
            <a:ext cx="3099908" cy="1738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498" y="988149"/>
            <a:ext cx="10972800" cy="9630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Что такое профилактика особых форм поведения несовершеннолетних, не соответствующих общепринятым социальным нормам. Ассоциативный ряд.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5899" t="35530" r="3497" b="6858"/>
          <a:stretch>
            <a:fillRect/>
          </a:stretch>
        </p:blipFill>
        <p:spPr bwMode="auto">
          <a:xfrm>
            <a:off x="988827" y="2501615"/>
            <a:ext cx="9920177" cy="405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93136"/>
            <a:ext cx="10972800" cy="111641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Что такое профилактика особых форм поведения несовершеннолетних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205" indent="-514350">
              <a:buAutoNum type="arabicPeriod"/>
            </a:pPr>
            <a:r>
              <a:rPr lang="ru-RU" b="1" dirty="0" smtClean="0"/>
              <a:t>В группе определите 3-5 ключевых ассоциаций</a:t>
            </a:r>
          </a:p>
          <a:p>
            <a:pPr marL="624205" indent="-514350">
              <a:buAutoNum type="arabicPeriod"/>
            </a:pPr>
            <a:r>
              <a:rPr lang="ru-RU" b="1" dirty="0" smtClean="0"/>
              <a:t>Используя ключевые ассоциации, продолжите предложение (на выбор)</a:t>
            </a:r>
          </a:p>
          <a:p>
            <a:pPr lvl="0">
              <a:buNone/>
            </a:pPr>
            <a:r>
              <a:rPr lang="ru-RU" dirty="0" smtClean="0"/>
              <a:t>Профилактика обеспечивает….</a:t>
            </a:r>
          </a:p>
          <a:p>
            <a:pPr lvl="0">
              <a:buNone/>
            </a:pPr>
            <a:r>
              <a:rPr lang="ru-RU" dirty="0" smtClean="0"/>
              <a:t>Профилактика - это возможность ….</a:t>
            </a:r>
          </a:p>
          <a:p>
            <a:pPr lvl="0">
              <a:buNone/>
            </a:pPr>
            <a:r>
              <a:rPr lang="ru-RU" dirty="0" smtClean="0"/>
              <a:t>Профилактика необходима, потому что…</a:t>
            </a:r>
          </a:p>
          <a:p>
            <a:pPr lvl="0">
              <a:buNone/>
            </a:pPr>
            <a:r>
              <a:rPr lang="ru-RU" dirty="0" smtClean="0"/>
              <a:t>Профилактика помогает… </a:t>
            </a:r>
            <a:endParaRPr lang="ru-RU" b="1" dirty="0" smtClean="0"/>
          </a:p>
          <a:p>
            <a:pPr marL="624205" indent="-514350">
              <a:buNone/>
            </a:pP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3.</a:t>
            </a:r>
            <a:r>
              <a:rPr lang="ru-RU" b="1" dirty="0" smtClean="0"/>
              <a:t> Предъявите результат всем участникам</a:t>
            </a:r>
          </a:p>
          <a:p>
            <a:pPr lvl="0">
              <a:buNone/>
            </a:pPr>
            <a:endParaRPr lang="ru-RU" dirty="0" smtClean="0"/>
          </a:p>
          <a:p>
            <a:pPr marL="624205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232" y="951614"/>
            <a:ext cx="10972800" cy="10668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Базовое определение по Федеральному закону № 120-ФЗ «Об основах системы профилактики безнадзорности и правонарушений несовершеннолетних»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0865" y="2636873"/>
            <a:ext cx="10972800" cy="38596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ПРОФИЛАКТИКА</a:t>
            </a:r>
            <a:r>
              <a:rPr lang="ru-RU" dirty="0" smtClean="0"/>
              <a:t> - это система социальных, правовых, педагогических и иных мер, направленных на выявление и устранение причин и условий, способствующих безнадзорности, беспризорности, правонарушениям и антиобщественным действиям несовершеннолетних, осуществляемых в совокупности с индивидуальной профилактической работой с несовершеннолетними и семьями, находящимися в социально опасном положении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335" y="946297"/>
            <a:ext cx="10972800" cy="774499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Ценностно-смысловое ядро образовательного пространства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0527" y="1720797"/>
            <a:ext cx="9619110" cy="49508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6445" y="1720796"/>
            <a:ext cx="9619110" cy="495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563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774" y="928501"/>
            <a:ext cx="10972800" cy="10668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+mn-lt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Как запомниться навсегда?</a:t>
            </a:r>
            <a:r>
              <a:rPr lang="ru-RU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28" y="1952387"/>
            <a:ext cx="6325753" cy="4319453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sz="3200" b="1" dirty="0" smtClean="0">
                <a:solidFill>
                  <a:srgbClr val="FF0000"/>
                </a:solidFill>
                <a:ea typeface="+mj-ea"/>
                <a:cs typeface="+mj-cs"/>
              </a:rPr>
              <a:t>Профессиональная встреча (</a:t>
            </a:r>
            <a:r>
              <a:rPr lang="ru-RU" sz="3200" b="1" dirty="0" err="1" smtClean="0">
                <a:solidFill>
                  <a:srgbClr val="FF0000"/>
                </a:solidFill>
                <a:ea typeface="+mj-ea"/>
                <a:cs typeface="+mj-cs"/>
              </a:rPr>
              <a:t>нетворкинг</a:t>
            </a:r>
            <a:r>
              <a:rPr lang="ru-RU" sz="3200" b="1" dirty="0" smtClean="0">
                <a:solidFill>
                  <a:srgbClr val="FF0000"/>
                </a:solidFill>
                <a:ea typeface="+mj-ea"/>
                <a:cs typeface="+mj-cs"/>
              </a:rPr>
              <a:t>) </a:t>
            </a:r>
            <a:r>
              <a:rPr lang="ru-RU" sz="3200" b="1" dirty="0" smtClean="0">
                <a:solidFill>
                  <a:srgbClr val="002060"/>
                </a:solidFill>
                <a:ea typeface="+mj-ea"/>
                <a:cs typeface="+mj-cs"/>
              </a:rPr>
              <a:t>– искусство создания эмоционального поля через легкое, искреннее и взаимно приятное общение, главным результатом которого становится не обмен контактами, а знакомство, ощущение подлинной человеческой связи и разделенного момента  </a:t>
            </a:r>
            <a:endParaRPr lang="ru-RU" sz="32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68095" y="2069211"/>
            <a:ext cx="5013028" cy="389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271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229" y="947956"/>
            <a:ext cx="10972800" cy="10668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+mn-lt"/>
              </a:rPr>
              <a:t>Как запомниться навсегда?</a:t>
            </a:r>
            <a:br>
              <a:rPr lang="ru-RU" b="1" dirty="0" smtClean="0">
                <a:solidFill>
                  <a:srgbClr val="002060"/>
                </a:solidFill>
                <a:latin typeface="+mn-lt"/>
              </a:rPr>
            </a:br>
            <a:r>
              <a:rPr lang="ru-RU" b="1" dirty="0" smtClean="0">
                <a:solidFill>
                  <a:srgbClr val="002060"/>
                </a:solidFill>
                <a:latin typeface="+mn-lt"/>
              </a:rPr>
              <a:t>Практика </a:t>
            </a:r>
            <a:r>
              <a:rPr lang="ru-RU" b="1" dirty="0" err="1" smtClean="0">
                <a:solidFill>
                  <a:srgbClr val="FF0000"/>
                </a:solidFill>
                <a:latin typeface="+mn-lt"/>
              </a:rPr>
              <a:t>ТриШ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44392"/>
            <a:ext cx="11730445" cy="4170476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r>
              <a:rPr lang="ru-RU" sz="4200" b="1" dirty="0" smtClean="0">
                <a:solidFill>
                  <a:srgbClr val="FF0000"/>
                </a:solidFill>
                <a:ea typeface="+mj-ea"/>
                <a:cs typeface="+mj-cs"/>
              </a:rPr>
              <a:t>ШАРМ</a:t>
            </a:r>
            <a:r>
              <a:rPr lang="ru-RU" sz="4200" b="1" dirty="0" smtClean="0">
                <a:solidFill>
                  <a:srgbClr val="002060"/>
                </a:solidFill>
                <a:ea typeface="+mj-ea"/>
                <a:cs typeface="+mj-cs"/>
              </a:rPr>
              <a:t> – привлекательность, особенность, харизма…..                 </a:t>
            </a:r>
          </a:p>
          <a:p>
            <a:pPr marL="109728" indent="0">
              <a:buNone/>
            </a:pPr>
            <a:r>
              <a:rPr lang="ru-RU" sz="4200" b="1" dirty="0" smtClean="0">
                <a:solidFill>
                  <a:srgbClr val="FF0000"/>
                </a:solidFill>
                <a:ea typeface="+mj-ea"/>
                <a:cs typeface="+mj-cs"/>
              </a:rPr>
              <a:t>ШИК</a:t>
            </a:r>
            <a:r>
              <a:rPr lang="ru-RU" sz="4200" b="1" dirty="0" smtClean="0">
                <a:solidFill>
                  <a:srgbClr val="0070C0"/>
                </a:solidFill>
                <a:ea typeface="+mj-ea"/>
                <a:cs typeface="+mj-cs"/>
              </a:rPr>
              <a:t> </a:t>
            </a:r>
            <a:r>
              <a:rPr lang="ru-RU" sz="4200" b="1" dirty="0" smtClean="0">
                <a:solidFill>
                  <a:srgbClr val="002060"/>
                </a:solidFill>
                <a:ea typeface="+mj-ea"/>
                <a:cs typeface="+mj-cs"/>
              </a:rPr>
              <a:t>– утонченность, элегантность, стиль…                      </a:t>
            </a:r>
          </a:p>
          <a:p>
            <a:pPr marL="109728" indent="0">
              <a:buNone/>
            </a:pPr>
            <a:r>
              <a:rPr lang="ru-RU" sz="4200" b="1" dirty="0" smtClean="0">
                <a:solidFill>
                  <a:srgbClr val="FF0000"/>
                </a:solidFill>
                <a:ea typeface="+mj-ea"/>
                <a:cs typeface="+mj-cs"/>
              </a:rPr>
              <a:t>ШЛЕЙФ</a:t>
            </a:r>
            <a:r>
              <a:rPr lang="ru-RU" sz="4200" b="1" dirty="0" smtClean="0">
                <a:solidFill>
                  <a:srgbClr val="002060"/>
                </a:solidFill>
                <a:ea typeface="+mj-ea"/>
                <a:cs typeface="+mj-cs"/>
              </a:rPr>
              <a:t> – послевкусие, воспоминания….</a:t>
            </a:r>
          </a:p>
          <a:p>
            <a:pPr marL="109728" indent="0">
              <a:buNone/>
            </a:pPr>
            <a:endParaRPr lang="ru-RU" sz="40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109728" indent="0">
              <a:buNone/>
            </a:pPr>
            <a:endParaRPr lang="ru-RU" sz="4000" b="1" i="1" dirty="0" smtClean="0">
              <a:solidFill>
                <a:srgbClr val="002060"/>
              </a:solidFill>
              <a:ea typeface="+mj-ea"/>
              <a:cs typeface="+mj-cs"/>
            </a:endParaRPr>
          </a:p>
          <a:p>
            <a:pPr marL="109728" indent="0">
              <a:buNone/>
            </a:pPr>
            <a:r>
              <a:rPr lang="ru-RU" sz="4000" b="1" i="1" dirty="0" smtClean="0">
                <a:solidFill>
                  <a:srgbClr val="002060"/>
                </a:solidFill>
                <a:ea typeface="+mj-ea"/>
                <a:cs typeface="+mj-cs"/>
              </a:rPr>
              <a:t>Как бы Вы продолжили </a:t>
            </a:r>
            <a:r>
              <a:rPr lang="ru-RU" sz="4000" b="1" i="1" dirty="0">
                <a:solidFill>
                  <a:srgbClr val="002060"/>
                </a:solidFill>
                <a:ea typeface="+mj-ea"/>
                <a:cs typeface="+mj-cs"/>
              </a:rPr>
              <a:t>ассоциативный </a:t>
            </a:r>
            <a:r>
              <a:rPr lang="ru-RU" sz="4000" b="1" i="1" dirty="0" smtClean="0">
                <a:solidFill>
                  <a:srgbClr val="002060"/>
                </a:solidFill>
                <a:ea typeface="+mj-ea"/>
                <a:cs typeface="+mj-cs"/>
              </a:rPr>
              <a:t>ряд в контексте профессиональной деятельности специалиста профилактики?</a:t>
            </a:r>
            <a:endParaRPr lang="ru-RU" sz="4000" b="1" i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109728" indent="0">
              <a:buNone/>
            </a:pPr>
            <a:r>
              <a:rPr lang="ru-RU" sz="3600" b="1" dirty="0" smtClean="0">
                <a:solidFill>
                  <a:srgbClr val="002060"/>
                </a:solidFill>
                <a:ea typeface="+mj-ea"/>
                <a:cs typeface="+mj-cs"/>
              </a:rPr>
              <a:t>  </a:t>
            </a:r>
            <a:endParaRPr lang="ru-RU" sz="3600" b="1" dirty="0">
              <a:solidFill>
                <a:srgbClr val="002060"/>
              </a:solidFill>
              <a:ea typeface="+mj-ea"/>
              <a:cs typeface="+mj-cs"/>
            </a:endParaRP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061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1166</TotalTime>
  <Words>1190</Words>
  <Application>Microsoft Office PowerPoint</Application>
  <PresentationFormat>Произвольный</PresentationFormat>
  <Paragraphs>144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Городская</vt:lpstr>
      <vt:lpstr>     Проектный семинар  Безопасное детство:  как обеспечить поддержку, защиту  и помощь ребенку и его семье (в рамках краевых августовских мероприятий)     </vt:lpstr>
      <vt:lpstr>Ключевые задачи </vt:lpstr>
      <vt:lpstr>Программа</vt:lpstr>
      <vt:lpstr>Что такое профилактика особых форм поведения несовершеннолетних, не соответствующих общепринятым социальным нормам. Ассоциативный ряд. </vt:lpstr>
      <vt:lpstr>Что такое профилактика особых форм поведения несовершеннолетних</vt:lpstr>
      <vt:lpstr>Базовое определение по Федеральному закону № 120-ФЗ «Об основах системы профилактики безнадзорности и правонарушений несовершеннолетних»</vt:lpstr>
      <vt:lpstr>Ценностно-смысловое ядро образовательного пространства </vt:lpstr>
      <vt:lpstr> Как запомниться навсегда?  </vt:lpstr>
      <vt:lpstr>Как запомниться навсегда? Практика ТриШ </vt:lpstr>
      <vt:lpstr>Практика ТриШ </vt:lpstr>
      <vt:lpstr>Как запомниться навсегда? Я-мы-вместе: практика ТриШ </vt:lpstr>
      <vt:lpstr>Профессионализм специалиста системы профилактики проявляется </vt:lpstr>
      <vt:lpstr>Деятельность социального педагога (профстандарт, 2023)</vt:lpstr>
      <vt:lpstr>От раннего выявления рисков к безопасной среде: выстраивание системы профилактики в образовательной организации</vt:lpstr>
      <vt:lpstr>Слайд 15</vt:lpstr>
      <vt:lpstr>Слайд 16</vt:lpstr>
      <vt:lpstr>Итоги рефлексивной практики. Определение точек бифуркации (качественных изменений)</vt:lpstr>
      <vt:lpstr>ПРОФИЛАКТИКА и ПРЕДУПРЕЖДЕНИЕ,  а не реагирование»</vt:lpstr>
      <vt:lpstr>Проектные идеи для плана воспитательной работы</vt:lpstr>
      <vt:lpstr>Проектирование и обсуждение:  форма «Мировое кафе»</vt:lpstr>
      <vt:lpstr>Проектная сессия  </vt:lpstr>
      <vt:lpstr>Российские педагоги-практики и современные ученые утверждают, что воспитательный эффект с современным поколением детей можно получить только при трех обязательных условиях:</vt:lpstr>
      <vt:lpstr>Решаем кейсы: повышаем компетентность </vt:lpstr>
      <vt:lpstr>Ситуация 1 </vt:lpstr>
      <vt:lpstr>Ситуация 2</vt:lpstr>
      <vt:lpstr>Ситуация 3 </vt:lpstr>
      <vt:lpstr>Ситуация 4 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Игра-упражнение «Или-или»</dc:title>
  <dc:creator>VMDurmacheva</dc:creator>
  <cp:lastModifiedBy>dryomin1@outlook.com</cp:lastModifiedBy>
  <cp:revision>208</cp:revision>
  <dcterms:created xsi:type="dcterms:W3CDTF">2024-02-05T09:58:00Z</dcterms:created>
  <dcterms:modified xsi:type="dcterms:W3CDTF">2026-08-24T16:10:01Z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336A65CCC85C4B57B0A8941EDB5730CF_12</vt:lpwstr>
  </property>
  <property fmtid="{D5CDD505-2E9C-101B-9397-08002B2CF9AE}" pid="3" name="KSOProductBuildVer">
    <vt:lpwstr>1049-12.2.0.23196</vt:lpwstr>
  </property>
</Properties>
</file>