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086" y="2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3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4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5.xlsx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6.xlsx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7.xlsx"/><Relationship Id="rId1" Type="http://schemas.openxmlformats.org/officeDocument/2006/relationships/themeOverride" Target="../theme/themeOverrid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2371433249482748E-2"/>
          <c:y val="1.8131117450239532E-2"/>
          <c:w val="0.9096302735323506"/>
          <c:h val="0.87015064901461014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участников</c:v>
                </c:pt>
              </c:strCache>
            </c:strRef>
          </c:tx>
          <c:spPr>
            <a:solidFill>
              <a:srgbClr val="4BACC6">
                <a:lumMod val="75000"/>
              </a:srgbClr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8447427402105192E-2"/>
                  <c:y val="-2.98135380660293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434788726323058E-2"/>
                  <c:y val="-3.14528969002841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4596462273400652E-2"/>
                  <c:y val="-2.98136684845266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6646167462850708E-2"/>
                  <c:y val="-2.98136684845266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847</c:v>
                </c:pt>
                <c:pt idx="1">
                  <c:v>751</c:v>
                </c:pt>
                <c:pt idx="2">
                  <c:v>773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75823360"/>
        <c:axId val="84103168"/>
        <c:axId val="100639168"/>
      </c:bar3DChart>
      <c:catAx>
        <c:axId val="75823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4103168"/>
        <c:crosses val="autoZero"/>
        <c:auto val="1"/>
        <c:lblAlgn val="ctr"/>
        <c:lblOffset val="100"/>
        <c:noMultiLvlLbl val="0"/>
      </c:catAx>
      <c:valAx>
        <c:axId val="84103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5823360"/>
        <c:crosses val="autoZero"/>
        <c:crossBetween val="between"/>
      </c:valAx>
      <c:serAx>
        <c:axId val="100639168"/>
        <c:scaling>
          <c:orientation val="minMax"/>
        </c:scaling>
        <c:delete val="1"/>
        <c:axPos val="b"/>
        <c:majorTickMark val="none"/>
        <c:minorTickMark val="none"/>
        <c:tickLblPos val="nextTo"/>
        <c:crossAx val="84103168"/>
        <c:crosses val="autoZero"/>
      </c:ser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Лист2!$B$1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31B6FD">
                <a:lumMod val="50000"/>
              </a:srgbClr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Лист2!$A$2:$A$24</c:f>
              <c:strCache>
                <c:ptCount val="23"/>
                <c:pt idx="0">
                  <c:v>математика</c:v>
                </c:pt>
                <c:pt idx="1">
                  <c:v>физическая культура</c:v>
                </c:pt>
                <c:pt idx="2">
                  <c:v>обществознание</c:v>
                </c:pt>
                <c:pt idx="3">
                  <c:v>биология</c:v>
                </c:pt>
                <c:pt idx="4">
                  <c:v>химия</c:v>
                </c:pt>
                <c:pt idx="5">
                  <c:v>английский язык</c:v>
                </c:pt>
                <c:pt idx="6">
                  <c:v>ОБЗР</c:v>
                </c:pt>
                <c:pt idx="7">
                  <c:v>литература</c:v>
                </c:pt>
                <c:pt idx="8">
                  <c:v>русский язык</c:v>
                </c:pt>
                <c:pt idx="9">
                  <c:v>география</c:v>
                </c:pt>
                <c:pt idx="10">
                  <c:v>физика</c:v>
                </c:pt>
                <c:pt idx="11">
                  <c:v>история</c:v>
                </c:pt>
                <c:pt idx="12">
                  <c:v>труд</c:v>
                </c:pt>
                <c:pt idx="13">
                  <c:v>право</c:v>
                </c:pt>
                <c:pt idx="14">
                  <c:v>искусство (МХК)</c:v>
                </c:pt>
                <c:pt idx="15">
                  <c:v>экономика</c:v>
                </c:pt>
                <c:pt idx="16">
                  <c:v>экология</c:v>
                </c:pt>
                <c:pt idx="17">
                  <c:v>информатика (ИБ)</c:v>
                </c:pt>
                <c:pt idx="18">
                  <c:v>информатика (ИИ)</c:v>
                </c:pt>
                <c:pt idx="19">
                  <c:v>информатика (ПГ)</c:v>
                </c:pt>
                <c:pt idx="20">
                  <c:v>астрономия</c:v>
                </c:pt>
                <c:pt idx="21">
                  <c:v>немецкий язык</c:v>
                </c:pt>
                <c:pt idx="22">
                  <c:v>информатика (РТ)</c:v>
                </c:pt>
              </c:strCache>
            </c:strRef>
          </c:cat>
          <c:val>
            <c:numRef>
              <c:f>Лист2!$B$2:$B$24</c:f>
              <c:numCache>
                <c:formatCode>General</c:formatCode>
                <c:ptCount val="23"/>
                <c:pt idx="0">
                  <c:v>88</c:v>
                </c:pt>
                <c:pt idx="1">
                  <c:v>68</c:v>
                </c:pt>
                <c:pt idx="2">
                  <c:v>65</c:v>
                </c:pt>
                <c:pt idx="3">
                  <c:v>65</c:v>
                </c:pt>
                <c:pt idx="4">
                  <c:v>55</c:v>
                </c:pt>
                <c:pt idx="5">
                  <c:v>51</c:v>
                </c:pt>
                <c:pt idx="6">
                  <c:v>45</c:v>
                </c:pt>
                <c:pt idx="7">
                  <c:v>44</c:v>
                </c:pt>
                <c:pt idx="8">
                  <c:v>42</c:v>
                </c:pt>
                <c:pt idx="9">
                  <c:v>42</c:v>
                </c:pt>
                <c:pt idx="10">
                  <c:v>40</c:v>
                </c:pt>
                <c:pt idx="11">
                  <c:v>34</c:v>
                </c:pt>
                <c:pt idx="12">
                  <c:v>26</c:v>
                </c:pt>
                <c:pt idx="13">
                  <c:v>21</c:v>
                </c:pt>
                <c:pt idx="14">
                  <c:v>20</c:v>
                </c:pt>
                <c:pt idx="15">
                  <c:v>18</c:v>
                </c:pt>
                <c:pt idx="16">
                  <c:v>16</c:v>
                </c:pt>
                <c:pt idx="17">
                  <c:v>12</c:v>
                </c:pt>
                <c:pt idx="18">
                  <c:v>10</c:v>
                </c:pt>
                <c:pt idx="19">
                  <c:v>4</c:v>
                </c:pt>
                <c:pt idx="20">
                  <c:v>3</c:v>
                </c:pt>
                <c:pt idx="21">
                  <c:v>3</c:v>
                </c:pt>
                <c:pt idx="22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6740864"/>
        <c:axId val="47116288"/>
      </c:barChart>
      <c:catAx>
        <c:axId val="7674086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aseline="0"/>
            </a:pPr>
            <a:endParaRPr lang="ru-RU"/>
          </a:p>
        </c:txPr>
        <c:crossAx val="47116288"/>
        <c:crosses val="autoZero"/>
        <c:auto val="1"/>
        <c:lblAlgn val="ctr"/>
        <c:lblOffset val="100"/>
        <c:noMultiLvlLbl val="0"/>
      </c:catAx>
      <c:valAx>
        <c:axId val="4711628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6740864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028405824271966"/>
          <c:y val="0.19028944298629338"/>
          <c:w val="0.85350862392200977"/>
          <c:h val="0.4768044619422572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Лист3!$A$2:$A$6</c:f>
              <c:strCache>
                <c:ptCount val="5"/>
                <c:pt idx="0">
                  <c:v>литература</c:v>
                </c:pt>
                <c:pt idx="1">
                  <c:v>биология</c:v>
                </c:pt>
                <c:pt idx="2">
                  <c:v>обществознание</c:v>
                </c:pt>
                <c:pt idx="3">
                  <c:v>труд</c:v>
                </c:pt>
                <c:pt idx="4">
                  <c:v>физика</c:v>
                </c:pt>
              </c:strCache>
            </c:strRef>
          </c:cat>
          <c:val>
            <c:numRef>
              <c:f>Лист3!$B$2:$B$6</c:f>
              <c:numCache>
                <c:formatCode>General</c:formatCode>
                <c:ptCount val="5"/>
                <c:pt idx="0">
                  <c:v>69</c:v>
                </c:pt>
                <c:pt idx="1">
                  <c:v>63</c:v>
                </c:pt>
                <c:pt idx="2">
                  <c:v>62</c:v>
                </c:pt>
                <c:pt idx="3">
                  <c:v>57</c:v>
                </c:pt>
                <c:pt idx="4">
                  <c:v>51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251968"/>
        <c:axId val="21253504"/>
      </c:barChart>
      <c:catAx>
        <c:axId val="21251968"/>
        <c:scaling>
          <c:orientation val="minMax"/>
        </c:scaling>
        <c:delete val="0"/>
        <c:axPos val="b"/>
        <c:majorTickMark val="out"/>
        <c:minorTickMark val="none"/>
        <c:tickLblPos val="nextTo"/>
        <c:crossAx val="21253504"/>
        <c:crosses val="autoZero"/>
        <c:auto val="1"/>
        <c:lblAlgn val="ctr"/>
        <c:lblOffset val="100"/>
        <c:noMultiLvlLbl val="0"/>
      </c:catAx>
      <c:valAx>
        <c:axId val="212535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1251968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8.607174103237096E-2"/>
          <c:y val="0.16714129483814524"/>
          <c:w val="0.88337270341207352"/>
          <c:h val="0.49995261009040537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31B6FD">
                <a:lumMod val="50000"/>
              </a:srgbClr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Лист3!$H$2:$H$6</c:f>
              <c:strCache>
                <c:ptCount val="5"/>
                <c:pt idx="0">
                  <c:v>математика</c:v>
                </c:pt>
                <c:pt idx="1">
                  <c:v>физ.культура</c:v>
                </c:pt>
                <c:pt idx="2">
                  <c:v>обществознание</c:v>
                </c:pt>
                <c:pt idx="3">
                  <c:v>биология</c:v>
                </c:pt>
                <c:pt idx="4">
                  <c:v>химия</c:v>
                </c:pt>
              </c:strCache>
            </c:strRef>
          </c:cat>
          <c:val>
            <c:numRef>
              <c:f>Лист3!$I$2:$I$6</c:f>
              <c:numCache>
                <c:formatCode>General</c:formatCode>
                <c:ptCount val="5"/>
                <c:pt idx="0">
                  <c:v>88</c:v>
                </c:pt>
                <c:pt idx="1">
                  <c:v>68</c:v>
                </c:pt>
                <c:pt idx="2">
                  <c:v>65</c:v>
                </c:pt>
                <c:pt idx="3">
                  <c:v>65</c:v>
                </c:pt>
                <c:pt idx="4">
                  <c:v>55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789312"/>
        <c:axId val="21803392"/>
      </c:barChart>
      <c:catAx>
        <c:axId val="21789312"/>
        <c:scaling>
          <c:orientation val="minMax"/>
        </c:scaling>
        <c:delete val="0"/>
        <c:axPos val="b"/>
        <c:majorTickMark val="out"/>
        <c:minorTickMark val="none"/>
        <c:tickLblPos val="nextTo"/>
        <c:crossAx val="21803392"/>
        <c:crosses val="autoZero"/>
        <c:auto val="1"/>
        <c:lblAlgn val="ctr"/>
        <c:lblOffset val="100"/>
        <c:noMultiLvlLbl val="0"/>
      </c:catAx>
      <c:valAx>
        <c:axId val="218033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1789312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7749522850249875E-2"/>
          <c:y val="2.8252360571111183E-2"/>
          <c:w val="0.93132554480763907"/>
          <c:h val="0.75217836039051222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Лист4!$B$1</c:f>
              <c:strCache>
                <c:ptCount val="1"/>
                <c:pt idx="0">
                  <c:v>победители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Лист4!$A$2:$A$24</c:f>
              <c:strCache>
                <c:ptCount val="23"/>
                <c:pt idx="0">
                  <c:v>английский язык</c:v>
                </c:pt>
                <c:pt idx="1">
                  <c:v>астрономия</c:v>
                </c:pt>
                <c:pt idx="2">
                  <c:v>биология</c:v>
                </c:pt>
                <c:pt idx="3">
                  <c:v>география</c:v>
                </c:pt>
                <c:pt idx="4">
                  <c:v>информатика (ИБ)</c:v>
                </c:pt>
                <c:pt idx="5">
                  <c:v>информатика (ИИ)</c:v>
                </c:pt>
                <c:pt idx="6">
                  <c:v>информатика (ПГ)</c:v>
                </c:pt>
                <c:pt idx="7">
                  <c:v>информатика (РТ)</c:v>
                </c:pt>
                <c:pt idx="8">
                  <c:v>искусство (МХК)</c:v>
                </c:pt>
                <c:pt idx="9">
                  <c:v>история</c:v>
                </c:pt>
                <c:pt idx="10">
                  <c:v>литература</c:v>
                </c:pt>
                <c:pt idx="11">
                  <c:v>математика</c:v>
                </c:pt>
                <c:pt idx="12">
                  <c:v>немецкий язык</c:v>
                </c:pt>
                <c:pt idx="13">
                  <c:v>ОБЗР</c:v>
                </c:pt>
                <c:pt idx="14">
                  <c:v>обществознание</c:v>
                </c:pt>
                <c:pt idx="15">
                  <c:v>право</c:v>
                </c:pt>
                <c:pt idx="16">
                  <c:v>русский язык</c:v>
                </c:pt>
                <c:pt idx="17">
                  <c:v>труд</c:v>
                </c:pt>
                <c:pt idx="18">
                  <c:v>физика</c:v>
                </c:pt>
                <c:pt idx="19">
                  <c:v>физическая культура</c:v>
                </c:pt>
                <c:pt idx="20">
                  <c:v>химия</c:v>
                </c:pt>
                <c:pt idx="21">
                  <c:v>экология</c:v>
                </c:pt>
                <c:pt idx="22">
                  <c:v>экономика</c:v>
                </c:pt>
              </c:strCache>
            </c:strRef>
          </c:cat>
          <c:val>
            <c:numRef>
              <c:f>Лист4!$B$2:$B$24</c:f>
              <c:numCache>
                <c:formatCode>General</c:formatCode>
                <c:ptCount val="23"/>
                <c:pt idx="0">
                  <c:v>4</c:v>
                </c:pt>
                <c:pt idx="1">
                  <c:v>0</c:v>
                </c:pt>
                <c:pt idx="2">
                  <c:v>4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4</c:v>
                </c:pt>
                <c:pt idx="9">
                  <c:v>1</c:v>
                </c:pt>
                <c:pt idx="10">
                  <c:v>2</c:v>
                </c:pt>
                <c:pt idx="11">
                  <c:v>0</c:v>
                </c:pt>
                <c:pt idx="12">
                  <c:v>0</c:v>
                </c:pt>
                <c:pt idx="13">
                  <c:v>2</c:v>
                </c:pt>
                <c:pt idx="14">
                  <c:v>2</c:v>
                </c:pt>
                <c:pt idx="15">
                  <c:v>1</c:v>
                </c:pt>
                <c:pt idx="16">
                  <c:v>0</c:v>
                </c:pt>
                <c:pt idx="17">
                  <c:v>4</c:v>
                </c:pt>
                <c:pt idx="18">
                  <c:v>0</c:v>
                </c:pt>
                <c:pt idx="19">
                  <c:v>4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</c:numCache>
            </c:numRef>
          </c:val>
        </c:ser>
        <c:ser>
          <c:idx val="1"/>
          <c:order val="1"/>
          <c:tx>
            <c:strRef>
              <c:f>Лист4!$C$1</c:f>
              <c:strCache>
                <c:ptCount val="1"/>
                <c:pt idx="0">
                  <c:v>призеры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Лист4!$A$2:$A$24</c:f>
              <c:strCache>
                <c:ptCount val="23"/>
                <c:pt idx="0">
                  <c:v>английский язык</c:v>
                </c:pt>
                <c:pt idx="1">
                  <c:v>астрономия</c:v>
                </c:pt>
                <c:pt idx="2">
                  <c:v>биология</c:v>
                </c:pt>
                <c:pt idx="3">
                  <c:v>география</c:v>
                </c:pt>
                <c:pt idx="4">
                  <c:v>информатика (ИБ)</c:v>
                </c:pt>
                <c:pt idx="5">
                  <c:v>информатика (ИИ)</c:v>
                </c:pt>
                <c:pt idx="6">
                  <c:v>информатика (ПГ)</c:v>
                </c:pt>
                <c:pt idx="7">
                  <c:v>информатика (РТ)</c:v>
                </c:pt>
                <c:pt idx="8">
                  <c:v>искусство (МХК)</c:v>
                </c:pt>
                <c:pt idx="9">
                  <c:v>история</c:v>
                </c:pt>
                <c:pt idx="10">
                  <c:v>литература</c:v>
                </c:pt>
                <c:pt idx="11">
                  <c:v>математика</c:v>
                </c:pt>
                <c:pt idx="12">
                  <c:v>немецкий язык</c:v>
                </c:pt>
                <c:pt idx="13">
                  <c:v>ОБЗР</c:v>
                </c:pt>
                <c:pt idx="14">
                  <c:v>обществознание</c:v>
                </c:pt>
                <c:pt idx="15">
                  <c:v>право</c:v>
                </c:pt>
                <c:pt idx="16">
                  <c:v>русский язык</c:v>
                </c:pt>
                <c:pt idx="17">
                  <c:v>труд</c:v>
                </c:pt>
                <c:pt idx="18">
                  <c:v>физика</c:v>
                </c:pt>
                <c:pt idx="19">
                  <c:v>физическая культура</c:v>
                </c:pt>
                <c:pt idx="20">
                  <c:v>химия</c:v>
                </c:pt>
                <c:pt idx="21">
                  <c:v>экология</c:v>
                </c:pt>
                <c:pt idx="22">
                  <c:v>экономика</c:v>
                </c:pt>
              </c:strCache>
            </c:strRef>
          </c:cat>
          <c:val>
            <c:numRef>
              <c:f>Лист4!$C$2:$C$24</c:f>
              <c:numCache>
                <c:formatCode>General</c:formatCode>
                <c:ptCount val="23"/>
                <c:pt idx="0">
                  <c:v>4</c:v>
                </c:pt>
                <c:pt idx="1">
                  <c:v>0</c:v>
                </c:pt>
                <c:pt idx="2">
                  <c:v>8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2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4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3</c:v>
                </c:pt>
                <c:pt idx="18">
                  <c:v>0</c:v>
                </c:pt>
                <c:pt idx="19">
                  <c:v>18</c:v>
                </c:pt>
                <c:pt idx="20">
                  <c:v>0</c:v>
                </c:pt>
                <c:pt idx="21">
                  <c:v>3</c:v>
                </c:pt>
                <c:pt idx="22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3175168"/>
        <c:axId val="23176704"/>
        <c:axId val="21916288"/>
      </c:bar3DChart>
      <c:catAx>
        <c:axId val="23175168"/>
        <c:scaling>
          <c:orientation val="minMax"/>
        </c:scaling>
        <c:delete val="0"/>
        <c:axPos val="b"/>
        <c:majorTickMark val="out"/>
        <c:minorTickMark val="none"/>
        <c:tickLblPos val="nextTo"/>
        <c:crossAx val="23176704"/>
        <c:crosses val="autoZero"/>
        <c:auto val="1"/>
        <c:lblAlgn val="ctr"/>
        <c:lblOffset val="100"/>
        <c:noMultiLvlLbl val="0"/>
      </c:catAx>
      <c:valAx>
        <c:axId val="231767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3175168"/>
        <c:crosses val="autoZero"/>
        <c:crossBetween val="between"/>
      </c:valAx>
      <c:serAx>
        <c:axId val="21916288"/>
        <c:scaling>
          <c:orientation val="minMax"/>
        </c:scaling>
        <c:delete val="1"/>
        <c:axPos val="b"/>
        <c:majorTickMark val="out"/>
        <c:minorTickMark val="none"/>
        <c:tickLblPos val="nextTo"/>
        <c:crossAx val="23176704"/>
        <c:crosses val="autoZero"/>
      </c:serAx>
    </c:plotArea>
    <c:legend>
      <c:legendPos val="b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Лист5!$B$1</c:f>
              <c:strCache>
                <c:ptCount val="1"/>
                <c:pt idx="0">
                  <c:v>% качества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Лист5!$A$2:$A$24</c:f>
              <c:strCache>
                <c:ptCount val="23"/>
                <c:pt idx="0">
                  <c:v>физическая культура</c:v>
                </c:pt>
                <c:pt idx="1">
                  <c:v>искусство (МХК)</c:v>
                </c:pt>
                <c:pt idx="2">
                  <c:v>труд</c:v>
                </c:pt>
                <c:pt idx="3">
                  <c:v>экология</c:v>
                </c:pt>
                <c:pt idx="4">
                  <c:v>биология</c:v>
                </c:pt>
                <c:pt idx="5">
                  <c:v>английский язык</c:v>
                </c:pt>
                <c:pt idx="6">
                  <c:v>ОБЗР</c:v>
                </c:pt>
                <c:pt idx="7">
                  <c:v>право</c:v>
                </c:pt>
                <c:pt idx="8">
                  <c:v>обществознание</c:v>
                </c:pt>
                <c:pt idx="9">
                  <c:v>литература</c:v>
                </c:pt>
                <c:pt idx="10">
                  <c:v>история</c:v>
                </c:pt>
                <c:pt idx="11">
                  <c:v>астрономия</c:v>
                </c:pt>
                <c:pt idx="12">
                  <c:v>немецкий язык</c:v>
                </c:pt>
                <c:pt idx="13">
                  <c:v>математика</c:v>
                </c:pt>
                <c:pt idx="14">
                  <c:v>химия</c:v>
                </c:pt>
                <c:pt idx="15">
                  <c:v>физика</c:v>
                </c:pt>
                <c:pt idx="16">
                  <c:v>экономика</c:v>
                </c:pt>
                <c:pt idx="17">
                  <c:v>информатика (ПГ)</c:v>
                </c:pt>
                <c:pt idx="18">
                  <c:v>русский язык</c:v>
                </c:pt>
                <c:pt idx="19">
                  <c:v>география</c:v>
                </c:pt>
                <c:pt idx="20">
                  <c:v>информатика (РТ)</c:v>
                </c:pt>
                <c:pt idx="21">
                  <c:v>информатика (ИИ)</c:v>
                </c:pt>
                <c:pt idx="22">
                  <c:v>информатика (ИБ)</c:v>
                </c:pt>
              </c:strCache>
            </c:strRef>
          </c:cat>
          <c:val>
            <c:numRef>
              <c:f>Лист5!$B$2:$B$24</c:f>
              <c:numCache>
                <c:formatCode>General</c:formatCode>
                <c:ptCount val="23"/>
                <c:pt idx="0">
                  <c:v>32.4</c:v>
                </c:pt>
                <c:pt idx="1">
                  <c:v>30</c:v>
                </c:pt>
                <c:pt idx="2">
                  <c:v>26.8</c:v>
                </c:pt>
                <c:pt idx="3">
                  <c:v>18.8</c:v>
                </c:pt>
                <c:pt idx="4">
                  <c:v>18.7</c:v>
                </c:pt>
                <c:pt idx="5">
                  <c:v>15.7</c:v>
                </c:pt>
                <c:pt idx="6">
                  <c:v>13.3</c:v>
                </c:pt>
                <c:pt idx="7">
                  <c:v>9.5</c:v>
                </c:pt>
                <c:pt idx="8">
                  <c:v>4.5999999999999996</c:v>
                </c:pt>
                <c:pt idx="9">
                  <c:v>4.5</c:v>
                </c:pt>
                <c:pt idx="10">
                  <c:v>2.9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3759872"/>
        <c:axId val="23765760"/>
      </c:barChart>
      <c:catAx>
        <c:axId val="23759872"/>
        <c:scaling>
          <c:orientation val="minMax"/>
        </c:scaling>
        <c:delete val="0"/>
        <c:axPos val="b"/>
        <c:majorTickMark val="out"/>
        <c:minorTickMark val="none"/>
        <c:tickLblPos val="nextTo"/>
        <c:crossAx val="23765760"/>
        <c:crosses val="autoZero"/>
        <c:auto val="1"/>
        <c:lblAlgn val="ctr"/>
        <c:lblOffset val="100"/>
        <c:noMultiLvlLbl val="0"/>
      </c:catAx>
      <c:valAx>
        <c:axId val="237657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3759872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Лист6!$B$1</c:f>
              <c:strCache>
                <c:ptCount val="1"/>
                <c:pt idx="0">
                  <c:v>кол-во победителей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Лист6!$A$2:$A$8</c:f>
              <c:strCache>
                <c:ptCount val="7"/>
                <c:pt idx="0">
                  <c:v>МАОУ "ООШ №1"</c:v>
                </c:pt>
                <c:pt idx="1">
                  <c:v>МАОУ "Гимназия"</c:v>
                </c:pt>
                <c:pt idx="2">
                  <c:v>МАОУ "ООШ №7"</c:v>
                </c:pt>
                <c:pt idx="3">
                  <c:v>МАОУ "СОШ №5"</c:v>
                </c:pt>
                <c:pt idx="4">
                  <c:v>МАОУ "ООШ "Союз"</c:v>
                </c:pt>
                <c:pt idx="5">
                  <c:v>МАОУ "Верхнегородковская СОШ " </c:v>
                </c:pt>
                <c:pt idx="6">
                  <c:v>МАОУ "Ляминская ООШ"</c:v>
                </c:pt>
              </c:strCache>
            </c:strRef>
          </c:cat>
          <c:val>
            <c:numRef>
              <c:f>Лист6!$B$2:$B$8</c:f>
              <c:numCache>
                <c:formatCode>General</c:formatCode>
                <c:ptCount val="7"/>
                <c:pt idx="0">
                  <c:v>6</c:v>
                </c:pt>
                <c:pt idx="1">
                  <c:v>7</c:v>
                </c:pt>
                <c:pt idx="2">
                  <c:v>6</c:v>
                </c:pt>
                <c:pt idx="3">
                  <c:v>4</c:v>
                </c:pt>
                <c:pt idx="4">
                  <c:v>4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ser>
          <c:idx val="1"/>
          <c:order val="1"/>
          <c:tx>
            <c:strRef>
              <c:f>Лист6!$C$1</c:f>
              <c:strCache>
                <c:ptCount val="1"/>
                <c:pt idx="0">
                  <c:v>Кол-во призеров</c:v>
                </c:pt>
              </c:strCache>
            </c:strRef>
          </c:tx>
          <c:spPr>
            <a:solidFill>
              <a:srgbClr val="31B6FD">
                <a:lumMod val="50000"/>
              </a:srgbClr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Лист6!$A$2:$A$8</c:f>
              <c:strCache>
                <c:ptCount val="7"/>
                <c:pt idx="0">
                  <c:v>МАОУ "ООШ №1"</c:v>
                </c:pt>
                <c:pt idx="1">
                  <c:v>МАОУ "Гимназия"</c:v>
                </c:pt>
                <c:pt idx="2">
                  <c:v>МАОУ "ООШ №7"</c:v>
                </c:pt>
                <c:pt idx="3">
                  <c:v>МАОУ "СОШ №5"</c:v>
                </c:pt>
                <c:pt idx="4">
                  <c:v>МАОУ "ООШ "Союз"</c:v>
                </c:pt>
                <c:pt idx="5">
                  <c:v>МАОУ "Верхнегородковская СОШ " </c:v>
                </c:pt>
                <c:pt idx="6">
                  <c:v>МАОУ "Ляминская ООШ"</c:v>
                </c:pt>
              </c:strCache>
            </c:strRef>
          </c:cat>
          <c:val>
            <c:numRef>
              <c:f>Лист6!$C$2:$C$8</c:f>
              <c:numCache>
                <c:formatCode>General</c:formatCode>
                <c:ptCount val="7"/>
                <c:pt idx="0">
                  <c:v>5</c:v>
                </c:pt>
                <c:pt idx="1">
                  <c:v>9</c:v>
                </c:pt>
                <c:pt idx="2">
                  <c:v>7</c:v>
                </c:pt>
                <c:pt idx="3">
                  <c:v>10</c:v>
                </c:pt>
                <c:pt idx="4">
                  <c:v>10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9890816"/>
        <c:axId val="29904896"/>
      </c:barChart>
      <c:catAx>
        <c:axId val="29890816"/>
        <c:scaling>
          <c:orientation val="minMax"/>
        </c:scaling>
        <c:delete val="0"/>
        <c:axPos val="b"/>
        <c:majorTickMark val="out"/>
        <c:minorTickMark val="none"/>
        <c:tickLblPos val="nextTo"/>
        <c:crossAx val="29904896"/>
        <c:crosses val="autoZero"/>
        <c:auto val="1"/>
        <c:lblAlgn val="ctr"/>
        <c:lblOffset val="100"/>
        <c:noMultiLvlLbl val="0"/>
      </c:catAx>
      <c:valAx>
        <c:axId val="299048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989081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12761592491622489"/>
          <c:y val="0.89754499902587315"/>
          <c:w val="0.69200798676690245"/>
          <c:h val="8.7118540774052483E-2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BE13E-EB6C-4F56-8CDD-9A173A485743}" type="datetimeFigureOut">
              <a:rPr lang="ru-RU" smtClean="0"/>
              <a:t>17.12.2025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1F4D5-91A5-4853-BFFB-52761BE360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5033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BE13E-EB6C-4F56-8CDD-9A173A485743}" type="datetimeFigureOut">
              <a:rPr lang="ru-RU" smtClean="0"/>
              <a:t>17.12.2025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1F4D5-91A5-4853-BFFB-52761BE360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9919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BE13E-EB6C-4F56-8CDD-9A173A485743}" type="datetimeFigureOut">
              <a:rPr lang="ru-RU" smtClean="0"/>
              <a:t>17.12.2025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1F4D5-91A5-4853-BFFB-52761BE360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3371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BE13E-EB6C-4F56-8CDD-9A173A485743}" type="datetimeFigureOut">
              <a:rPr lang="ru-RU" smtClean="0"/>
              <a:t>17.12.2025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1F4D5-91A5-4853-BFFB-52761BE360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47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BE13E-EB6C-4F56-8CDD-9A173A485743}" type="datetimeFigureOut">
              <a:rPr lang="ru-RU" smtClean="0"/>
              <a:t>17.12.2025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1F4D5-91A5-4853-BFFB-52761BE360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3110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BE13E-EB6C-4F56-8CDD-9A173A485743}" type="datetimeFigureOut">
              <a:rPr lang="ru-RU" smtClean="0"/>
              <a:t>17.12.2025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1F4D5-91A5-4853-BFFB-52761BE360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6662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BE13E-EB6C-4F56-8CDD-9A173A485743}" type="datetimeFigureOut">
              <a:rPr lang="ru-RU" smtClean="0"/>
              <a:t>17.12.2025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1F4D5-91A5-4853-BFFB-52761BE360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5696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BE13E-EB6C-4F56-8CDD-9A173A485743}" type="datetimeFigureOut">
              <a:rPr lang="ru-RU" smtClean="0"/>
              <a:t>17.12.2025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1F4D5-91A5-4853-BFFB-52761BE360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2080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BE13E-EB6C-4F56-8CDD-9A173A485743}" type="datetimeFigureOut">
              <a:rPr lang="ru-RU" smtClean="0"/>
              <a:t>17.12.2025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1F4D5-91A5-4853-BFFB-52761BE360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407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BE13E-EB6C-4F56-8CDD-9A173A485743}" type="datetimeFigureOut">
              <a:rPr lang="ru-RU" smtClean="0"/>
              <a:t>17.12.2025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1F4D5-91A5-4853-BFFB-52761BE360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6164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BE13E-EB6C-4F56-8CDD-9A173A485743}" type="datetimeFigureOut">
              <a:rPr lang="ru-RU" smtClean="0"/>
              <a:t>17.12.2025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1F4D5-91A5-4853-BFFB-52761BE360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7615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ABE13E-EB6C-4F56-8CDD-9A173A485743}" type="datetimeFigureOut">
              <a:rPr lang="ru-RU" smtClean="0"/>
              <a:t>17.12.2025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21F4D5-91A5-4853-BFFB-52761BE360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4989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 результатов муниципального этапа</a:t>
            </a:r>
            <a:br>
              <a:rPr lang="ru-RU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ВсОШ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2025</a:t>
            </a:r>
            <a:endParaRPr lang="ru-RU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49230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1282154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prstClr val="black"/>
                </a:solidFill>
              </a:rPr>
              <a:t/>
            </a:r>
            <a:br>
              <a:rPr lang="ru-RU" sz="3600" b="1" dirty="0" smtClean="0">
                <a:solidFill>
                  <a:prstClr val="black"/>
                </a:solidFill>
              </a:rPr>
            </a:br>
            <a:r>
              <a:rPr lang="ru-RU" sz="3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Количество </a:t>
            </a:r>
            <a:r>
              <a:rPr lang="ru-RU" sz="3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участников муниципального этапа </a:t>
            </a:r>
            <a:r>
              <a:rPr lang="ru-RU" sz="36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ВсОШ</a:t>
            </a:r>
            <a:r>
              <a:rPr lang="ru-RU" sz="3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в сравнении с предыдущими периодами</a:t>
            </a:r>
            <a:r>
              <a:rPr lang="ru-RU" sz="29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9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7369623"/>
              </p:ext>
            </p:extLst>
          </p:nvPr>
        </p:nvGraphicFramePr>
        <p:xfrm>
          <a:off x="467544" y="1844824"/>
          <a:ext cx="8352928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85586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76673"/>
            <a:ext cx="7772400" cy="1296144"/>
          </a:xfrm>
        </p:spPr>
        <p:txBody>
          <a:bodyPr>
            <a:normAutofit fontScale="90000"/>
          </a:bodyPr>
          <a:lstStyle/>
          <a:p>
            <a:r>
              <a:rPr lang="ru-RU" sz="29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Количество участников,</a:t>
            </a:r>
            <a:br>
              <a:rPr lang="ru-RU" sz="29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9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муниципального этапа </a:t>
            </a:r>
            <a:r>
              <a:rPr lang="ru-RU" sz="29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ВсОШ</a:t>
            </a:r>
            <a:r>
              <a:rPr lang="ru-RU" sz="29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2025</a:t>
            </a:r>
            <a:r>
              <a:rPr lang="ru-RU" sz="29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9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9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по учебным предметам</a:t>
            </a:r>
            <a:r>
              <a:rPr lang="ru-RU" sz="29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2851001"/>
              </p:ext>
            </p:extLst>
          </p:nvPr>
        </p:nvGraphicFramePr>
        <p:xfrm>
          <a:off x="179512" y="1916832"/>
          <a:ext cx="8784976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7154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Рейтинг учебных предметов </a:t>
            </a:r>
            <a:r>
              <a:rPr lang="ru-RU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ВсОШ</a:t>
            </a: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по наибольшему количеству участников 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2132856"/>
            <a:ext cx="8229600" cy="460647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2024                                                          2025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1572809"/>
              </p:ext>
            </p:extLst>
          </p:nvPr>
        </p:nvGraphicFramePr>
        <p:xfrm>
          <a:off x="467544" y="2204864"/>
          <a:ext cx="3200400" cy="295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1959836"/>
              </p:ext>
            </p:extLst>
          </p:nvPr>
        </p:nvGraphicFramePr>
        <p:xfrm>
          <a:off x="5148064" y="2204864"/>
          <a:ext cx="3705225" cy="288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52088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Количество победителей и призеров</a:t>
            </a:r>
            <a:b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МЭ </a:t>
            </a:r>
            <a:r>
              <a:rPr lang="ru-RU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ВсОШ</a:t>
            </a: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2025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5834572"/>
              </p:ext>
            </p:extLst>
          </p:nvPr>
        </p:nvGraphicFramePr>
        <p:xfrm>
          <a:off x="323529" y="1772816"/>
          <a:ext cx="8496944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02016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Рейтинг учебных предметов по качеству участия в МЭ </a:t>
            </a:r>
            <a:r>
              <a:rPr lang="ru-RU" sz="3200" b="1" dirty="0" err="1" smtClean="0"/>
              <a:t>ВсОШ</a:t>
            </a:r>
            <a:r>
              <a:rPr lang="ru-RU" sz="3200" b="1" dirty="0" smtClean="0"/>
              <a:t> 2025 (%)</a:t>
            </a:r>
            <a:endParaRPr lang="ru-RU" sz="3200" b="1" dirty="0"/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5668029"/>
              </p:ext>
            </p:extLst>
          </p:nvPr>
        </p:nvGraphicFramePr>
        <p:xfrm>
          <a:off x="395536" y="1412776"/>
          <a:ext cx="8208912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41437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900" b="1" dirty="0">
                <a:solidFill>
                  <a:prstClr val="black"/>
                </a:solidFill>
              </a:rPr>
              <a:t>Количество победителей и </a:t>
            </a:r>
            <a:r>
              <a:rPr lang="ru-RU" sz="2900" b="1" dirty="0" smtClean="0">
                <a:solidFill>
                  <a:prstClr val="black"/>
                </a:solidFill>
              </a:rPr>
              <a:t>призеров </a:t>
            </a:r>
            <a:r>
              <a:rPr lang="ru-RU" sz="2900" b="1" dirty="0" err="1" smtClean="0">
                <a:solidFill>
                  <a:prstClr val="black"/>
                </a:solidFill>
              </a:rPr>
              <a:t>ВсОШ</a:t>
            </a:r>
            <a:r>
              <a:rPr lang="ru-RU" sz="2900" b="1" dirty="0" smtClean="0">
                <a:solidFill>
                  <a:prstClr val="black"/>
                </a:solidFill>
              </a:rPr>
              <a:t> 2025</a:t>
            </a:r>
            <a:r>
              <a:rPr lang="en-US" sz="2900" b="1" dirty="0">
                <a:solidFill>
                  <a:prstClr val="black"/>
                </a:solidFill>
              </a:rPr>
              <a:t/>
            </a:r>
            <a:br>
              <a:rPr lang="en-US" sz="2900" b="1" dirty="0">
                <a:solidFill>
                  <a:prstClr val="black"/>
                </a:solidFill>
              </a:rPr>
            </a:br>
            <a:r>
              <a:rPr lang="ru-RU" sz="2900" b="1" dirty="0">
                <a:solidFill>
                  <a:prstClr val="black"/>
                </a:solidFill>
              </a:rPr>
              <a:t>по общеобразовательным учреждениям </a:t>
            </a:r>
            <a:r>
              <a:rPr lang="ru-RU" sz="2900" b="1" dirty="0" smtClean="0">
                <a:solidFill>
                  <a:prstClr val="black"/>
                </a:solidFill>
              </a:rPr>
              <a:t/>
            </a:r>
            <a:br>
              <a:rPr lang="ru-RU" sz="2900" b="1" dirty="0" smtClean="0">
                <a:solidFill>
                  <a:prstClr val="black"/>
                </a:solidFill>
              </a:rPr>
            </a:br>
            <a:r>
              <a:rPr lang="ru-RU" sz="2900" b="1" dirty="0" smtClean="0">
                <a:solidFill>
                  <a:prstClr val="black"/>
                </a:solidFill>
              </a:rPr>
              <a:t>Чусовского МО</a:t>
            </a:r>
            <a:r>
              <a:rPr lang="ru-RU" sz="2900" dirty="0">
                <a:solidFill>
                  <a:prstClr val="black"/>
                </a:solidFill>
              </a:rPr>
              <a:t/>
            </a:r>
            <a:br>
              <a:rPr lang="ru-RU" sz="2900" dirty="0">
                <a:solidFill>
                  <a:prstClr val="black"/>
                </a:solidFill>
              </a:rPr>
            </a:br>
            <a:endParaRPr lang="ru-RU" dirty="0"/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4675588"/>
              </p:ext>
            </p:extLst>
          </p:nvPr>
        </p:nvGraphicFramePr>
        <p:xfrm>
          <a:off x="323528" y="1340768"/>
          <a:ext cx="8424936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06577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Сводная таблица результатов </a:t>
            </a:r>
            <a:br>
              <a:rPr lang="ru-RU" sz="3600" dirty="0" smtClean="0"/>
            </a:br>
            <a:r>
              <a:rPr lang="ru-RU" sz="3600" dirty="0" smtClean="0"/>
              <a:t>МЭ </a:t>
            </a:r>
            <a:r>
              <a:rPr lang="ru-RU" sz="3600" dirty="0" err="1" smtClean="0"/>
              <a:t>ВсОШ</a:t>
            </a:r>
            <a:r>
              <a:rPr lang="ru-RU" sz="3600" dirty="0" smtClean="0"/>
              <a:t> 2025</a:t>
            </a:r>
            <a:endParaRPr lang="ru-RU" sz="36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6953000"/>
              </p:ext>
            </p:extLst>
          </p:nvPr>
        </p:nvGraphicFramePr>
        <p:xfrm>
          <a:off x="395536" y="1484784"/>
          <a:ext cx="8208909" cy="4635082"/>
        </p:xfrm>
        <a:graphic>
          <a:graphicData uri="http://schemas.openxmlformats.org/drawingml/2006/table">
            <a:tbl>
              <a:tblPr/>
              <a:tblGrid>
                <a:gridCol w="2698035"/>
                <a:gridCol w="918479"/>
                <a:gridCol w="918479"/>
                <a:gridCol w="918479"/>
                <a:gridCol w="918479"/>
                <a:gridCol w="918479"/>
                <a:gridCol w="918479"/>
              </a:tblGrid>
              <a:tr h="249919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Предмет</a:t>
                      </a:r>
                    </a:p>
                  </a:txBody>
                  <a:tcPr marL="6578" marR="6578" marT="65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 участников</a:t>
                      </a:r>
                    </a:p>
                  </a:txBody>
                  <a:tcPr marL="6578" marR="6578" marT="65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Победители</a:t>
                      </a:r>
                    </a:p>
                  </a:txBody>
                  <a:tcPr marL="6578" marR="6578" marT="65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Призеры</a:t>
                      </a:r>
                    </a:p>
                  </a:txBody>
                  <a:tcPr marL="6578" marR="6578" marT="65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качества</a:t>
                      </a:r>
                    </a:p>
                  </a:txBody>
                  <a:tcPr marL="6578" marR="6578" marT="65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Менее 20% от max балла</a:t>
                      </a:r>
                    </a:p>
                  </a:txBody>
                  <a:tcPr marL="6578" marR="6578" marT="65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67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Человек</a:t>
                      </a:r>
                    </a:p>
                  </a:txBody>
                  <a:tcPr marL="6578" marR="6578" marT="6578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от общего кол-ва</a:t>
                      </a:r>
                    </a:p>
                  </a:txBody>
                  <a:tcPr marL="6578" marR="6578" marT="65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</a:tr>
              <a:tr h="16661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Английский язык</a:t>
                      </a:r>
                    </a:p>
                  </a:txBody>
                  <a:tcPr marL="6578" marR="6578" marT="65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15.7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11.7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</a:tr>
              <a:tr h="16066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Астрономия</a:t>
                      </a:r>
                    </a:p>
                  </a:txBody>
                  <a:tcPr marL="6578" marR="6578" marT="65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</a:tr>
              <a:tr h="16066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Биология</a:t>
                      </a:r>
                    </a:p>
                  </a:txBody>
                  <a:tcPr marL="6578" marR="6578" marT="65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18.7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13.8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</a:tr>
              <a:tr h="16066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География</a:t>
                      </a:r>
                    </a:p>
                  </a:txBody>
                  <a:tcPr marL="6578" marR="6578" marT="65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11.9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</a:tr>
              <a:tr h="16066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Информатика</a:t>
                      </a:r>
                    </a:p>
                  </a:txBody>
                  <a:tcPr marL="6578" marR="6578" marT="65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</a:tr>
              <a:tr h="16066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История</a:t>
                      </a:r>
                    </a:p>
                  </a:txBody>
                  <a:tcPr marL="6578" marR="6578" marT="65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2.9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8.8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</a:tr>
              <a:tr h="16066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Литература</a:t>
                      </a:r>
                    </a:p>
                  </a:txBody>
                  <a:tcPr marL="6578" marR="6578" marT="65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4.5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22.7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</a:tr>
              <a:tr h="16066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Математика</a:t>
                      </a:r>
                    </a:p>
                  </a:txBody>
                  <a:tcPr marL="6578" marR="6578" marT="65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88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46.6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</a:tr>
              <a:tr h="16066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МХК</a:t>
                      </a:r>
                    </a:p>
                  </a:txBody>
                  <a:tcPr marL="6578" marR="6578" marT="65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</a:tr>
              <a:tr h="19636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Немецкий язык</a:t>
                      </a:r>
                    </a:p>
                  </a:txBody>
                  <a:tcPr marL="6578" marR="6578" marT="65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</a:tr>
              <a:tr h="16066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ОБЗР</a:t>
                      </a:r>
                    </a:p>
                  </a:txBody>
                  <a:tcPr marL="6578" marR="6578" marT="65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13.3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</a:tr>
              <a:tr h="20231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Обществознание</a:t>
                      </a:r>
                    </a:p>
                  </a:txBody>
                  <a:tcPr marL="6578" marR="6578" marT="65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4.6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24.6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</a:tr>
              <a:tr h="16066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Право</a:t>
                      </a:r>
                    </a:p>
                  </a:txBody>
                  <a:tcPr marL="6578" marR="6578" marT="65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9.5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33.3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</a:tr>
              <a:tr h="16066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Русский язык</a:t>
                      </a:r>
                    </a:p>
                  </a:txBody>
                  <a:tcPr marL="6578" marR="6578" marT="65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30.9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</a:tr>
              <a:tr h="16066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Труд</a:t>
                      </a:r>
                    </a:p>
                  </a:txBody>
                  <a:tcPr marL="6578" marR="6578" marT="65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26.8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</a:tr>
              <a:tr h="16066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Физика</a:t>
                      </a:r>
                    </a:p>
                  </a:txBody>
                  <a:tcPr marL="6578" marR="6578" marT="65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</a:tr>
              <a:tr h="16066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Физкультура</a:t>
                      </a:r>
                    </a:p>
                  </a:txBody>
                  <a:tcPr marL="6578" marR="6578" marT="65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68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32.4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</a:tr>
              <a:tr h="16066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Химия</a:t>
                      </a:r>
                    </a:p>
                  </a:txBody>
                  <a:tcPr marL="6578" marR="6578" marT="65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61.8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</a:tr>
              <a:tr h="16066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Экология</a:t>
                      </a:r>
                    </a:p>
                  </a:txBody>
                  <a:tcPr marL="6578" marR="6578" marT="65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18.8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</a:tr>
              <a:tr h="16066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Экономика</a:t>
                      </a:r>
                    </a:p>
                  </a:txBody>
                  <a:tcPr marL="6578" marR="6578" marT="65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83.3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</a:tr>
              <a:tr h="16066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</a:p>
                  </a:txBody>
                  <a:tcPr marL="6578" marR="6578" marT="65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773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8.9</a:t>
                      </a:r>
                      <a:endParaRPr lang="ru-RU" sz="1200" b="1" i="0" u="none" strike="noStrike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190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25.9</a:t>
                      </a:r>
                    </a:p>
                  </a:txBody>
                  <a:tcPr marL="6578" marR="6578" marT="6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53924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9CE2AD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935</TotalTime>
  <Words>214</Words>
  <Application>Microsoft Office PowerPoint</Application>
  <PresentationFormat>Экран (4:3)</PresentationFormat>
  <Paragraphs>167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Анализ результатов муниципального этапа  ВсОШ 2025</vt:lpstr>
      <vt:lpstr> Количество участников муниципального этапа ВсОШ  в сравнении с предыдущими периодами </vt:lpstr>
      <vt:lpstr>Количество участников,   муниципального этапа ВсОШ 2025  по учебным предметам </vt:lpstr>
      <vt:lpstr>Рейтинг учебных предметов ВсОШ, по наибольшему количеству участников </vt:lpstr>
      <vt:lpstr>Количество победителей и призеров  МЭ ВсОШ 2025</vt:lpstr>
      <vt:lpstr>Рейтинг учебных предметов по качеству участия в МЭ ВсОШ 2025 (%)</vt:lpstr>
      <vt:lpstr>Количество победителей и призеров ВсОШ 2025 по общеобразовательным учреждениям  Чусовского МО </vt:lpstr>
      <vt:lpstr>Сводная таблица результатов  МЭ ВсОШ 2025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Анализ результатов муниципального этапа  ВсОШ 2025</dc:title>
  <dc:creator>Admin</dc:creator>
  <cp:lastModifiedBy>Admin</cp:lastModifiedBy>
  <cp:revision>27</cp:revision>
  <dcterms:created xsi:type="dcterms:W3CDTF">2025-12-12T06:19:36Z</dcterms:created>
  <dcterms:modified xsi:type="dcterms:W3CDTF">2025-12-17T07:33:58Z</dcterms:modified>
</cp:coreProperties>
</file>