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62" r:id="rId3"/>
    <p:sldId id="271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FB0BC5-8AE7-4A1B-9C4D-FBBCEB9C434D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8F895-29DB-4D3A-BE5E-863AEC24C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79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8F895-29DB-4D3A-BE5E-863AEC24C7F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495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B8F895-29DB-4D3A-BE5E-863AEC24C7F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2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180FB49-8053-410D-869B-188D99948F5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12CA707-6BD3-45F7-BAA9-1E3B54F32978}" type="datetimeFigureOut">
              <a:rPr lang="ru-RU" smtClean="0"/>
              <a:t>07.01.2025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hyperlink" Target="&#1055;&#1088;&#1072;&#1082;&#1090;&#1080;&#1082;&#1072;_1_&#1054;&#1087;&#1080;&#1089;&#1072;&#1090;&#1077;&#1083;&#1100;&#1085;&#1072;&#1103;%20&#1089;&#1090;&#1072;&#1090;&#1080;&#1089;&#1090;&#1080;&#1082;&#1072;.xlsx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72;&#1082;&#1090;&#1080;&#1082;&#1072;_0_&#1054;&#1087;&#1080;&#1089;&#1072;&#1090;&#1077;&#1083;&#1100;&#1085;&#1072;&#1103;%20&#1089;&#1090;&#1072;&#1090;&#1080;&#1089;&#1090;&#1080;&#1082;&#1072;.xlsx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hyperlink" Target="&#1055;&#1056;_&#1057;&#1083;&#1091;&#1095;&#1072;&#1081;&#1085;&#1072;&#1103;%20&#1080;&#1079;&#1084;&#1077;&#1085;&#1100;&#1095;&#1080;&#1074;&#1086;&#1089;&#1090;&#1100;.xlsx" TargetMode="Externa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72;&#1082;&#1090;&#1080;&#1082;&#1072;_0_&#1057;&#1083;&#1091;&#1095;&#1072;&#1081;&#1085;&#1072;&#1103;%20&#1080;&#1079;&#1084;&#1077;&#1095;&#1080;&#1074;&#1086;&#1089;&#1090;&#1100;.xlsx" TargetMode="External"/><Relationship Id="rId5" Type="http://schemas.openxmlformats.org/officeDocument/2006/relationships/image" Target="../media/image9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2;&#1082;&#1090;&#1080;&#1082;&#1072;_&#1057;&#1083;&#1091;&#1095;&#1072;&#1081;&#1085;&#1099;&#1081;%20&#1074;&#1099;&#1073;&#1086;&#1088;.xlsx" TargetMode="Externa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&#1055;&#1088;&#1072;&#1082;&#1090;&#1080;&#1082;&#1072;_&#1056;&#1072;&#1089;&#1089;&#1077;&#1080;&#1074;&#1072;&#1085;&#1080;&#1077;%20&#1076;&#1072;&#1085;&#1085;&#1099;&#1093;.xls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4" Type="http://schemas.openxmlformats.org/officeDocument/2006/relationships/hyperlink" Target="&#1055;&#1088;&#1072;&#1082;&#1090;&#1080;&#1082;&#1072;_&#1069;&#1083;&#1077;&#1084;&#1077;&#1085;&#1090;&#1099;%20&#1082;&#1086;&#1084;&#1073;&#1080;&#1085;&#1072;&#1090;&#1086;&#1088;&#1080;&#1082;&#1080;.xlsx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149080"/>
            <a:ext cx="7704856" cy="1008112"/>
          </a:xfrm>
        </p:spPr>
        <p:txBody>
          <a:bodyPr/>
          <a:lstStyle/>
          <a:p>
            <a:pPr algn="ctr"/>
            <a:r>
              <a:rPr lang="ru-RU" sz="4800" b="1" dirty="0" smtClean="0"/>
              <a:t>Проведение компьютерных практикумов </a:t>
            </a:r>
            <a:br>
              <a:rPr lang="ru-RU" sz="4800" b="1" dirty="0" smtClean="0"/>
            </a:br>
            <a:r>
              <a:rPr lang="ru-RU" sz="4800" b="1" dirty="0" smtClean="0"/>
              <a:t>при изучении курса </a:t>
            </a:r>
            <a:r>
              <a:rPr lang="ru-RU" sz="5400" b="1" dirty="0" smtClean="0"/>
              <a:t>«ВЕРОЯТНОСТЬ И СТАТИСТИКА»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42273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41607" y="79419"/>
            <a:ext cx="8146817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Случайные величины*  9 класс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01" y="836712"/>
            <a:ext cx="7958793" cy="30987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05" y="3967551"/>
            <a:ext cx="7877837" cy="273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2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41607" y="79419"/>
            <a:ext cx="8146817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Множества </a:t>
            </a:r>
            <a:r>
              <a:rPr lang="ru-RU" sz="3200" b="1" dirty="0" smtClean="0"/>
              <a:t>8 класс</a:t>
            </a:r>
            <a:endParaRPr lang="ru-RU" sz="3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88" b="2871"/>
          <a:stretch/>
        </p:blipFill>
        <p:spPr>
          <a:xfrm>
            <a:off x="241607" y="692696"/>
            <a:ext cx="8225613" cy="22322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538221"/>
            <a:ext cx="3023527" cy="266429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r="2949"/>
          <a:stretch/>
        </p:blipFill>
        <p:spPr>
          <a:xfrm>
            <a:off x="3306717" y="3645024"/>
            <a:ext cx="4937691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8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21271"/>
          <a:stretch/>
        </p:blipFill>
        <p:spPr>
          <a:xfrm>
            <a:off x="15110" y="1136676"/>
            <a:ext cx="3024336" cy="54403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21920"/>
          <a:stretch/>
        </p:blipFill>
        <p:spPr>
          <a:xfrm>
            <a:off x="3005330" y="117900"/>
            <a:ext cx="3222853" cy="64299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r="21276"/>
          <a:stretch/>
        </p:blipFill>
        <p:spPr>
          <a:xfrm>
            <a:off x="5724128" y="1700808"/>
            <a:ext cx="2880320" cy="39798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202" y="84770"/>
            <a:ext cx="2430523" cy="10773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29666" y="811043"/>
            <a:ext cx="2466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https://uchi.ru/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79544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4625"/>
            <a:ext cx="4968552" cy="10319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07904" y="869690"/>
            <a:ext cx="48183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https://ptlab.mccme.ru/vertical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276086"/>
            <a:ext cx="4538255" cy="5695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2231616"/>
            <a:ext cx="3130597" cy="435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08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16632"/>
            <a:ext cx="5944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https://kvestodel.ru/generator-rebusov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64704"/>
            <a:ext cx="3143689" cy="11241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2043416"/>
            <a:ext cx="6106377" cy="364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27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93692" y="160542"/>
            <a:ext cx="5039615" cy="6417141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7 класс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Отсутствует опыт работы в компьютерном классе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правила поведения в компьютерном классе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соблюдение техники безопасности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правила рассадки в кабинете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Нет хорошо отработанных приемов  сохранения файлов с выполненной работой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Нет опыта работы с электронными таблицами, графическими редакторами и т.д.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Компьютер рассматривается не как инструмент для работы, а как «развлечение»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Неравномерный темп выполнения заданий обучающимися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Сложности проведения заключительного этапа урока </a:t>
            </a:r>
            <a:endParaRPr lang="ru-RU" sz="1700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638811" y="82641"/>
            <a:ext cx="1728192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/>
              <a:t>«-/+»</a:t>
            </a:r>
            <a:endParaRPr lang="ru-RU" sz="4400" b="1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344772" y="28320"/>
            <a:ext cx="1728192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/>
              <a:t>«+/-»</a:t>
            </a:r>
            <a:endParaRPr lang="ru-RU" sz="4400" b="1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5651034" y="320887"/>
            <a:ext cx="28803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51233" y="161217"/>
            <a:ext cx="2021168" cy="6417141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 </a:t>
            </a:r>
            <a:endParaRPr lang="ru-RU" sz="1700" dirty="0" smtClean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148" y="5632730"/>
            <a:ext cx="1307499" cy="130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4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512" y="48739"/>
            <a:ext cx="4854371" cy="6817251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7- 8 - 9 классы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Возможность подчеркнуть связь математики с реальным окружающим миром (через использование современных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и реальных  данных)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Возможность увидеть интересные статистические закономерности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Есть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возможность уйти от использование классических примеров и задач, утративших актуальность для общества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Широкие возможности использования коллективной работы в группах, сотрудничества и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взаимопомощи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Возможность привлечь внимание и вызвать интерес к изучению тем через использование элементов самообразования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Формирование функциональной грамотности (критически анализировать информацию, производить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простейшие вероятностные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расчёты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)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Расширение кругозора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73715" y="10748"/>
            <a:ext cx="1728192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/>
              <a:t>«+»</a:t>
            </a:r>
            <a:endParaRPr lang="ru-RU" sz="4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153741" y="1121796"/>
            <a:ext cx="3168352" cy="5709255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400" b="1" dirty="0">
                <a:solidFill>
                  <a:srgbClr val="C00000"/>
                </a:solidFill>
                <a:latin typeface="+mj-lt"/>
              </a:rPr>
              <a:t> </a:t>
            </a:r>
            <a:endParaRPr lang="ru-RU" sz="2400" b="1" dirty="0" smtClean="0">
              <a:solidFill>
                <a:srgbClr val="C00000"/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Компьютер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- как инструмент для обработки статистических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данных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sz="28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Компьютер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- как универсальный генератор случая.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endParaRPr lang="ru-RU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14390" y="48739"/>
            <a:ext cx="1595531" cy="159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725522"/>
            <a:ext cx="6025768" cy="14947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2699792" y="2220285"/>
            <a:ext cx="5686236" cy="16407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 bright="-20000" contrast="40000"/>
          </a:blip>
          <a:stretch>
            <a:fillRect/>
          </a:stretch>
        </p:blipFill>
        <p:spPr>
          <a:xfrm>
            <a:off x="2769404" y="3933056"/>
            <a:ext cx="5616624" cy="159675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41607" y="79419"/>
            <a:ext cx="7901591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Описательная статистика </a:t>
            </a:r>
            <a:r>
              <a:rPr lang="ru-RU" sz="3200" b="1" dirty="0" smtClean="0"/>
              <a:t>7 класс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lum bright="-20000" contrast="40000"/>
          </a:blip>
          <a:stretch>
            <a:fillRect/>
          </a:stretch>
        </p:blipFill>
        <p:spPr>
          <a:xfrm>
            <a:off x="178215" y="2220284"/>
            <a:ext cx="2592288" cy="3156264"/>
          </a:xfrm>
          <a:prstGeom prst="rect">
            <a:avLst/>
          </a:prstGeom>
        </p:spPr>
      </p:pic>
      <p:sp>
        <p:nvSpPr>
          <p:cNvPr id="7" name="Заголовок 1">
            <a:hlinkClick r:id="rId6" action="ppaction://hlinkfile"/>
          </p:cNvPr>
          <p:cNvSpPr txBox="1">
            <a:spLocks/>
          </p:cNvSpPr>
          <p:nvPr/>
        </p:nvSpPr>
        <p:spPr>
          <a:xfrm>
            <a:off x="91536" y="5572382"/>
            <a:ext cx="3976407" cy="10249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/>
              <a:t>Входная </a:t>
            </a:r>
            <a:br>
              <a:rPr lang="ru-RU" sz="3200" dirty="0" smtClean="0"/>
            </a:br>
            <a:r>
              <a:rPr lang="ru-RU" sz="3200" dirty="0" smtClean="0"/>
              <a:t>практическая работа</a:t>
            </a:r>
            <a:endParaRPr lang="ru-RU" sz="3600" dirty="0"/>
          </a:p>
        </p:txBody>
      </p:sp>
      <p:sp>
        <p:nvSpPr>
          <p:cNvPr id="8" name="Заголовок 1">
            <a:hlinkClick r:id="rId7" action="ppaction://hlinkfile"/>
          </p:cNvPr>
          <p:cNvSpPr txBox="1">
            <a:spLocks/>
          </p:cNvSpPr>
          <p:nvPr/>
        </p:nvSpPr>
        <p:spPr>
          <a:xfrm>
            <a:off x="4572000" y="5526159"/>
            <a:ext cx="3672408" cy="5857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/>
              <a:t>Практическая работа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6111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41607" y="79419"/>
            <a:ext cx="7901591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Случайная изменчивость </a:t>
            </a:r>
            <a:r>
              <a:rPr lang="ru-RU" sz="3200" b="1" dirty="0" smtClean="0"/>
              <a:t>7 класс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611561" y="620688"/>
            <a:ext cx="6696744" cy="17469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-809" t="7952" r="809" b="-3616"/>
          <a:stretch/>
        </p:blipFill>
        <p:spPr>
          <a:xfrm>
            <a:off x="525961" y="2603320"/>
            <a:ext cx="6782344" cy="16024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lum bright="-20000" contrast="40000"/>
          </a:blip>
          <a:stretch>
            <a:fillRect/>
          </a:stretch>
        </p:blipFill>
        <p:spPr>
          <a:xfrm>
            <a:off x="6084168" y="4149080"/>
            <a:ext cx="2320980" cy="28259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607" y="4239155"/>
            <a:ext cx="5579299" cy="1865405"/>
          </a:xfrm>
          <a:prstGeom prst="rect">
            <a:avLst/>
          </a:prstGeom>
        </p:spPr>
      </p:pic>
      <p:sp>
        <p:nvSpPr>
          <p:cNvPr id="10" name="Заголовок 1">
            <a:hlinkClick r:id="rId6" action="ppaction://hlinkfile"/>
          </p:cNvPr>
          <p:cNvSpPr txBox="1">
            <a:spLocks/>
          </p:cNvSpPr>
          <p:nvPr/>
        </p:nvSpPr>
        <p:spPr>
          <a:xfrm>
            <a:off x="-396552" y="5950042"/>
            <a:ext cx="3976407" cy="10249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Входная </a:t>
            </a:r>
            <a:br>
              <a:rPr lang="ru-RU" sz="2400" dirty="0" smtClean="0"/>
            </a:br>
            <a:r>
              <a:rPr lang="ru-RU" sz="2400" dirty="0" smtClean="0"/>
              <a:t>практическая работа</a:t>
            </a:r>
            <a:endParaRPr lang="ru-RU" sz="2800" dirty="0"/>
          </a:p>
        </p:txBody>
      </p:sp>
      <p:sp>
        <p:nvSpPr>
          <p:cNvPr id="11" name="Заголовок 1">
            <a:hlinkClick r:id="rId7" action="ppaction://hlinkfile"/>
          </p:cNvPr>
          <p:cNvSpPr txBox="1">
            <a:spLocks/>
          </p:cNvSpPr>
          <p:nvPr/>
        </p:nvSpPr>
        <p:spPr>
          <a:xfrm>
            <a:off x="3203848" y="6027301"/>
            <a:ext cx="3400343" cy="10249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Практическая</a:t>
            </a:r>
            <a:br>
              <a:rPr lang="ru-RU" sz="2400" dirty="0" smtClean="0"/>
            </a:br>
            <a:r>
              <a:rPr lang="ru-RU" sz="2400" dirty="0" smtClean="0"/>
              <a:t>работа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7520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31" y="1268760"/>
            <a:ext cx="8144967" cy="349375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41607" y="79419"/>
            <a:ext cx="7901591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Математическое описание случайных явлений </a:t>
            </a:r>
            <a:r>
              <a:rPr lang="ru-RU" sz="3200" b="1" dirty="0" smtClean="0"/>
              <a:t>8 класс</a:t>
            </a:r>
            <a:endParaRPr lang="ru-RU" sz="32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9118" y="4943743"/>
            <a:ext cx="7901591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Случайный выбор</a:t>
            </a:r>
            <a:endParaRPr lang="ru-RU" sz="4000" b="1" dirty="0"/>
          </a:p>
        </p:txBody>
      </p:sp>
      <p:sp>
        <p:nvSpPr>
          <p:cNvPr id="6" name="Заголовок 1">
            <a:hlinkClick r:id="rId3" action="ppaction://hlinkfile"/>
          </p:cNvPr>
          <p:cNvSpPr txBox="1">
            <a:spLocks/>
          </p:cNvSpPr>
          <p:nvPr/>
        </p:nvSpPr>
        <p:spPr>
          <a:xfrm>
            <a:off x="2492230" y="5620599"/>
            <a:ext cx="3400343" cy="10249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Практическая</a:t>
            </a:r>
            <a:br>
              <a:rPr lang="ru-RU" sz="2400" dirty="0" smtClean="0"/>
            </a:br>
            <a:r>
              <a:rPr lang="ru-RU" sz="2400" dirty="0" smtClean="0"/>
              <a:t>работа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0781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41607" y="79419"/>
            <a:ext cx="7901591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Рассеивание данных </a:t>
            </a:r>
            <a:r>
              <a:rPr lang="ru-RU" sz="3200" b="1" dirty="0" smtClean="0"/>
              <a:t>8 класс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07" y="688315"/>
            <a:ext cx="5557521" cy="14445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230" y="2194126"/>
            <a:ext cx="5785069" cy="1682602"/>
          </a:xfrm>
          <a:prstGeom prst="rect">
            <a:avLst/>
          </a:prstGeom>
        </p:spPr>
      </p:pic>
      <p:sp>
        <p:nvSpPr>
          <p:cNvPr id="5" name="Заголовок 1">
            <a:hlinkClick r:id="rId4" action="ppaction://hlinkfile"/>
          </p:cNvPr>
          <p:cNvSpPr txBox="1">
            <a:spLocks/>
          </p:cNvSpPr>
          <p:nvPr/>
        </p:nvSpPr>
        <p:spPr>
          <a:xfrm>
            <a:off x="-468560" y="2726967"/>
            <a:ext cx="3400343" cy="10249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Практическая</a:t>
            </a:r>
            <a:br>
              <a:rPr lang="ru-RU" sz="2400" dirty="0" smtClean="0"/>
            </a:br>
            <a:r>
              <a:rPr lang="ru-RU" sz="2400" dirty="0" smtClean="0"/>
              <a:t>работа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3937997"/>
            <a:ext cx="6552728" cy="274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2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41607" y="79419"/>
            <a:ext cx="7901591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Элементы комбинаторики </a:t>
            </a:r>
            <a:r>
              <a:rPr lang="ru-RU" sz="3200" b="1" dirty="0" smtClean="0"/>
              <a:t>9 класс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836712"/>
            <a:ext cx="3276600" cy="36798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982" y="912979"/>
            <a:ext cx="3238500" cy="3603600"/>
          </a:xfrm>
          <a:prstGeom prst="rect">
            <a:avLst/>
          </a:prstGeom>
        </p:spPr>
      </p:pic>
      <p:sp>
        <p:nvSpPr>
          <p:cNvPr id="7" name="Заголовок 1">
            <a:hlinkClick r:id="rId4" action="ppaction://hlinkfile"/>
          </p:cNvPr>
          <p:cNvSpPr txBox="1">
            <a:spLocks/>
          </p:cNvSpPr>
          <p:nvPr/>
        </p:nvSpPr>
        <p:spPr>
          <a:xfrm>
            <a:off x="2410889" y="5445224"/>
            <a:ext cx="3400343" cy="10249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Практическая</a:t>
            </a:r>
            <a:br>
              <a:rPr lang="ru-RU" sz="2400" dirty="0" smtClean="0"/>
            </a:br>
            <a:r>
              <a:rPr lang="ru-RU" sz="2400" dirty="0" smtClean="0"/>
              <a:t>работа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1262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41607" y="79419"/>
            <a:ext cx="8146817" cy="10081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smtClean="0"/>
              <a:t>Испытания Бернулли*  </a:t>
            </a:r>
            <a:r>
              <a:rPr lang="ru-RU" sz="3600" b="1" dirty="0" smtClean="0"/>
              <a:t>9 класс</a:t>
            </a:r>
            <a:endParaRPr lang="ru-RU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980729"/>
            <a:ext cx="7943801" cy="259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6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657</TotalTime>
  <Words>218</Words>
  <Application>Microsoft Office PowerPoint</Application>
  <PresentationFormat>Экран (4:3)</PresentationFormat>
  <Paragraphs>56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Cambria</vt:lpstr>
      <vt:lpstr>Wingdings</vt:lpstr>
      <vt:lpstr>Соседство</vt:lpstr>
      <vt:lpstr>Проведение компьютерных практикумов  при изучении курса «ВЕРОЯТНОСТЬ И СТАТИСТИКА»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Работаем устно</dc:title>
  <dc:creator>User</dc:creator>
  <cp:lastModifiedBy>User</cp:lastModifiedBy>
  <cp:revision>63</cp:revision>
  <dcterms:created xsi:type="dcterms:W3CDTF">2016-09-07T07:44:31Z</dcterms:created>
  <dcterms:modified xsi:type="dcterms:W3CDTF">2025-01-07T14:49:05Z</dcterms:modified>
</cp:coreProperties>
</file>